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53A05D-9A31-41BD-95A9-FA2F413F82B5}">
  <a:tblStyle styleId="{4853A05D-9A31-41BD-95A9-FA2F413F82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HelveticaNeue-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8dd9b419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58dd9b419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2a0ffec5a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12a0ffec5a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2a0ffec5a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2a0ffec5a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2a0ffec5a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12a0ffec5a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2a0ffec5a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12a0ffec5a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7e4fc5882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7e4fc588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2a0ffec5a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12a0ffec5a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2a0ffec5a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112a0ffec5a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2a0ffec5a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12a0ffec5a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2a0ffec5a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12a0ffec5a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7e4fc5882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f7e4fc588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58dd9b419a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58dd9b419a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2a0ffec5a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12a0ffec5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58dd9b419a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58dd9b419a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7e4fc5882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f7e4fc588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2a0ffec5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12a0ffec5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2a0ffec5a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12a0ffec5a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2a0ffec5a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12a0ffec5a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5200"/>
              <a:buFont typeface="Arial"/>
              <a:buNone/>
              <a:defRPr sz="5200">
                <a:solidFill>
                  <a:schemeClr val="dk1"/>
                </a:solidFill>
              </a:defRPr>
            </a:lvl2pPr>
            <a:lvl3pPr lvl="2" algn="ctr">
              <a:spcBef>
                <a:spcPts val="0"/>
              </a:spcBef>
              <a:spcAft>
                <a:spcPts val="0"/>
              </a:spcAft>
              <a:buClr>
                <a:schemeClr val="dk1"/>
              </a:buClr>
              <a:buSzPts val="5200"/>
              <a:buFont typeface="Arial"/>
              <a:buNone/>
              <a:defRPr sz="5200">
                <a:solidFill>
                  <a:schemeClr val="dk1"/>
                </a:solidFill>
              </a:defRPr>
            </a:lvl3pPr>
            <a:lvl4pPr lvl="3" algn="ctr">
              <a:spcBef>
                <a:spcPts val="0"/>
              </a:spcBef>
              <a:spcAft>
                <a:spcPts val="0"/>
              </a:spcAft>
              <a:buClr>
                <a:schemeClr val="dk1"/>
              </a:buClr>
              <a:buSzPts val="5200"/>
              <a:buFont typeface="Arial"/>
              <a:buNone/>
              <a:defRPr sz="5200">
                <a:solidFill>
                  <a:schemeClr val="dk1"/>
                </a:solidFill>
              </a:defRPr>
            </a:lvl4pPr>
            <a:lvl5pPr lvl="4" algn="ctr">
              <a:spcBef>
                <a:spcPts val="0"/>
              </a:spcBef>
              <a:spcAft>
                <a:spcPts val="0"/>
              </a:spcAft>
              <a:buClr>
                <a:schemeClr val="dk1"/>
              </a:buClr>
              <a:buSzPts val="5200"/>
              <a:buFont typeface="Arial"/>
              <a:buNone/>
              <a:defRPr sz="5200">
                <a:solidFill>
                  <a:schemeClr val="dk1"/>
                </a:solidFill>
              </a:defRPr>
            </a:lvl5pPr>
            <a:lvl6pPr lvl="5" algn="ctr">
              <a:spcBef>
                <a:spcPts val="0"/>
              </a:spcBef>
              <a:spcAft>
                <a:spcPts val="0"/>
              </a:spcAft>
              <a:buClr>
                <a:schemeClr val="dk1"/>
              </a:buClr>
              <a:buSzPts val="5200"/>
              <a:buFont typeface="Arial"/>
              <a:buNone/>
              <a:defRPr sz="5200">
                <a:solidFill>
                  <a:schemeClr val="dk1"/>
                </a:solidFill>
              </a:defRPr>
            </a:lvl6pPr>
            <a:lvl7pPr lvl="6" algn="ctr">
              <a:spcBef>
                <a:spcPts val="0"/>
              </a:spcBef>
              <a:spcAft>
                <a:spcPts val="0"/>
              </a:spcAft>
              <a:buClr>
                <a:schemeClr val="dk1"/>
              </a:buClr>
              <a:buSzPts val="5200"/>
              <a:buFont typeface="Arial"/>
              <a:buNone/>
              <a:defRPr sz="5200">
                <a:solidFill>
                  <a:schemeClr val="dk1"/>
                </a:solidFill>
              </a:defRPr>
            </a:lvl7pPr>
            <a:lvl8pPr lvl="7" algn="ctr">
              <a:spcBef>
                <a:spcPts val="0"/>
              </a:spcBef>
              <a:spcAft>
                <a:spcPts val="0"/>
              </a:spcAft>
              <a:buClr>
                <a:schemeClr val="dk1"/>
              </a:buClr>
              <a:buSzPts val="5200"/>
              <a:buFont typeface="Arial"/>
              <a:buNone/>
              <a:defRPr sz="5200">
                <a:solidFill>
                  <a:schemeClr val="dk1"/>
                </a:solidFill>
              </a:defRPr>
            </a:lvl8pPr>
            <a:lvl9pPr lvl="8" algn="ctr">
              <a:spcBef>
                <a:spcPts val="0"/>
              </a:spcBef>
              <a:spcAft>
                <a:spcPts val="0"/>
              </a:spcAft>
              <a:buClr>
                <a:schemeClr val="dk1"/>
              </a:buClr>
              <a:buSzPts val="5200"/>
              <a:buFont typeface="Arial"/>
              <a:buNone/>
              <a:defRPr sz="5200">
                <a:solidFill>
                  <a:schemeClr val="dk1"/>
                </a:solidFill>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4" name="Shape 44"/>
        <p:cNvGrpSpPr/>
        <p:nvPr/>
      </p:nvGrpSpPr>
      <p:grpSpPr>
        <a:xfrm>
          <a:off x="0" y="0"/>
          <a:ext cx="0" cy="0"/>
          <a:chOff x="0" y="0"/>
          <a:chExt cx="0" cy="0"/>
        </a:xfrm>
      </p:grpSpPr>
      <p:sp>
        <p:nvSpPr>
          <p:cNvPr id="45" name="Google Shape;45;p11"/>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12000"/>
              <a:buFont typeface="Arial"/>
              <a:buNone/>
              <a:defRPr sz="12000">
                <a:solidFill>
                  <a:schemeClr val="dk1"/>
                </a:solidFill>
              </a:defRPr>
            </a:lvl2pPr>
            <a:lvl3pPr lvl="2" algn="ctr">
              <a:spcBef>
                <a:spcPts val="0"/>
              </a:spcBef>
              <a:spcAft>
                <a:spcPts val="0"/>
              </a:spcAft>
              <a:buClr>
                <a:schemeClr val="dk1"/>
              </a:buClr>
              <a:buSzPts val="12000"/>
              <a:buFont typeface="Arial"/>
              <a:buNone/>
              <a:defRPr sz="12000">
                <a:solidFill>
                  <a:schemeClr val="dk1"/>
                </a:solidFill>
              </a:defRPr>
            </a:lvl3pPr>
            <a:lvl4pPr lvl="3" algn="ctr">
              <a:spcBef>
                <a:spcPts val="0"/>
              </a:spcBef>
              <a:spcAft>
                <a:spcPts val="0"/>
              </a:spcAft>
              <a:buClr>
                <a:schemeClr val="dk1"/>
              </a:buClr>
              <a:buSzPts val="12000"/>
              <a:buFont typeface="Arial"/>
              <a:buNone/>
              <a:defRPr sz="12000">
                <a:solidFill>
                  <a:schemeClr val="dk1"/>
                </a:solidFill>
              </a:defRPr>
            </a:lvl4pPr>
            <a:lvl5pPr lvl="4" algn="ctr">
              <a:spcBef>
                <a:spcPts val="0"/>
              </a:spcBef>
              <a:spcAft>
                <a:spcPts val="0"/>
              </a:spcAft>
              <a:buClr>
                <a:schemeClr val="dk1"/>
              </a:buClr>
              <a:buSzPts val="12000"/>
              <a:buFont typeface="Arial"/>
              <a:buNone/>
              <a:defRPr sz="12000">
                <a:solidFill>
                  <a:schemeClr val="dk1"/>
                </a:solidFill>
              </a:defRPr>
            </a:lvl5pPr>
            <a:lvl6pPr lvl="5" algn="ctr">
              <a:spcBef>
                <a:spcPts val="0"/>
              </a:spcBef>
              <a:spcAft>
                <a:spcPts val="0"/>
              </a:spcAft>
              <a:buClr>
                <a:schemeClr val="dk1"/>
              </a:buClr>
              <a:buSzPts val="12000"/>
              <a:buFont typeface="Arial"/>
              <a:buNone/>
              <a:defRPr sz="12000">
                <a:solidFill>
                  <a:schemeClr val="dk1"/>
                </a:solidFill>
              </a:defRPr>
            </a:lvl6pPr>
            <a:lvl7pPr lvl="6" algn="ctr">
              <a:spcBef>
                <a:spcPts val="0"/>
              </a:spcBef>
              <a:spcAft>
                <a:spcPts val="0"/>
              </a:spcAft>
              <a:buClr>
                <a:schemeClr val="dk1"/>
              </a:buClr>
              <a:buSzPts val="12000"/>
              <a:buFont typeface="Arial"/>
              <a:buNone/>
              <a:defRPr sz="12000">
                <a:solidFill>
                  <a:schemeClr val="dk1"/>
                </a:solidFill>
              </a:defRPr>
            </a:lvl7pPr>
            <a:lvl8pPr lvl="7" algn="ctr">
              <a:spcBef>
                <a:spcPts val="0"/>
              </a:spcBef>
              <a:spcAft>
                <a:spcPts val="0"/>
              </a:spcAft>
              <a:buClr>
                <a:schemeClr val="dk1"/>
              </a:buClr>
              <a:buSzPts val="12000"/>
              <a:buFont typeface="Arial"/>
              <a:buNone/>
              <a:defRPr sz="12000">
                <a:solidFill>
                  <a:schemeClr val="dk1"/>
                </a:solidFill>
              </a:defRPr>
            </a:lvl8pPr>
            <a:lvl9pPr lvl="8" algn="ctr">
              <a:spcBef>
                <a:spcPts val="0"/>
              </a:spcBef>
              <a:spcAft>
                <a:spcPts val="0"/>
              </a:spcAft>
              <a:buClr>
                <a:schemeClr val="dk1"/>
              </a:buClr>
              <a:buSzPts val="12000"/>
              <a:buFont typeface="Arial"/>
              <a:buNone/>
              <a:defRPr sz="12000">
                <a:solidFill>
                  <a:schemeClr val="dk1"/>
                </a:solidFill>
              </a:defRPr>
            </a:lvl9pPr>
          </a:lstStyle>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3600"/>
              <a:buFont typeface="Arial"/>
              <a:buNone/>
              <a:defRPr sz="3600">
                <a:solidFill>
                  <a:schemeClr val="dk1"/>
                </a:solidFill>
              </a:defRPr>
            </a:lvl2pPr>
            <a:lvl3pPr lvl="2" algn="ctr">
              <a:spcBef>
                <a:spcPts val="0"/>
              </a:spcBef>
              <a:spcAft>
                <a:spcPts val="0"/>
              </a:spcAft>
              <a:buClr>
                <a:schemeClr val="dk1"/>
              </a:buClr>
              <a:buSzPts val="3600"/>
              <a:buFont typeface="Arial"/>
              <a:buNone/>
              <a:defRPr sz="3600">
                <a:solidFill>
                  <a:schemeClr val="dk1"/>
                </a:solidFill>
              </a:defRPr>
            </a:lvl3pPr>
            <a:lvl4pPr lvl="3" algn="ctr">
              <a:spcBef>
                <a:spcPts val="0"/>
              </a:spcBef>
              <a:spcAft>
                <a:spcPts val="0"/>
              </a:spcAft>
              <a:buClr>
                <a:schemeClr val="dk1"/>
              </a:buClr>
              <a:buSzPts val="3600"/>
              <a:buFont typeface="Arial"/>
              <a:buNone/>
              <a:defRPr sz="3600">
                <a:solidFill>
                  <a:schemeClr val="dk1"/>
                </a:solidFill>
              </a:defRPr>
            </a:lvl4pPr>
            <a:lvl5pPr lvl="4" algn="ctr">
              <a:spcBef>
                <a:spcPts val="0"/>
              </a:spcBef>
              <a:spcAft>
                <a:spcPts val="0"/>
              </a:spcAft>
              <a:buClr>
                <a:schemeClr val="dk1"/>
              </a:buClr>
              <a:buSzPts val="3600"/>
              <a:buFont typeface="Arial"/>
              <a:buNone/>
              <a:defRPr sz="3600">
                <a:solidFill>
                  <a:schemeClr val="dk1"/>
                </a:solidFill>
              </a:defRPr>
            </a:lvl5pPr>
            <a:lvl6pPr lvl="5" algn="ctr">
              <a:spcBef>
                <a:spcPts val="0"/>
              </a:spcBef>
              <a:spcAft>
                <a:spcPts val="0"/>
              </a:spcAft>
              <a:buClr>
                <a:schemeClr val="dk1"/>
              </a:buClr>
              <a:buSzPts val="3600"/>
              <a:buFont typeface="Arial"/>
              <a:buNone/>
              <a:defRPr sz="3600">
                <a:solidFill>
                  <a:schemeClr val="dk1"/>
                </a:solidFill>
              </a:defRPr>
            </a:lvl6pPr>
            <a:lvl7pPr lvl="6" algn="ctr">
              <a:spcBef>
                <a:spcPts val="0"/>
              </a:spcBef>
              <a:spcAft>
                <a:spcPts val="0"/>
              </a:spcAft>
              <a:buClr>
                <a:schemeClr val="dk1"/>
              </a:buClr>
              <a:buSzPts val="3600"/>
              <a:buFont typeface="Arial"/>
              <a:buNone/>
              <a:defRPr sz="3600">
                <a:solidFill>
                  <a:schemeClr val="dk1"/>
                </a:solidFill>
              </a:defRPr>
            </a:lvl7pPr>
            <a:lvl8pPr lvl="7" algn="ctr">
              <a:spcBef>
                <a:spcPts val="0"/>
              </a:spcBef>
              <a:spcAft>
                <a:spcPts val="0"/>
              </a:spcAft>
              <a:buClr>
                <a:schemeClr val="dk1"/>
              </a:buClr>
              <a:buSzPts val="3600"/>
              <a:buFont typeface="Arial"/>
              <a:buNone/>
              <a:defRPr sz="3600">
                <a:solidFill>
                  <a:schemeClr val="dk1"/>
                </a:solidFill>
              </a:defRPr>
            </a:lvl8pPr>
            <a:lvl9pPr lvl="8" algn="ctr">
              <a:spcBef>
                <a:spcPts val="0"/>
              </a:spcBef>
              <a:spcAft>
                <a:spcPts val="0"/>
              </a:spcAft>
              <a:buClr>
                <a:schemeClr val="dk1"/>
              </a:buClr>
              <a:buSzPts val="3600"/>
              <a:buFont typeface="Arial"/>
              <a:buNone/>
              <a:defRPr sz="3600">
                <a:solidFill>
                  <a:schemeClr val="dk1"/>
                </a:solidFill>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400"/>
              <a:buFont typeface="Arial"/>
              <a:buNone/>
              <a:defRPr sz="2400">
                <a:solidFill>
                  <a:schemeClr val="dk1"/>
                </a:solidFill>
              </a:defRPr>
            </a:lvl2pPr>
            <a:lvl3pPr lvl="2">
              <a:spcBef>
                <a:spcPts val="0"/>
              </a:spcBef>
              <a:spcAft>
                <a:spcPts val="0"/>
              </a:spcAft>
              <a:buClr>
                <a:schemeClr val="dk1"/>
              </a:buClr>
              <a:buSzPts val="2400"/>
              <a:buFont typeface="Arial"/>
              <a:buNone/>
              <a:defRPr sz="2400">
                <a:solidFill>
                  <a:schemeClr val="dk1"/>
                </a:solidFill>
              </a:defRPr>
            </a:lvl3pPr>
            <a:lvl4pPr lvl="3">
              <a:spcBef>
                <a:spcPts val="0"/>
              </a:spcBef>
              <a:spcAft>
                <a:spcPts val="0"/>
              </a:spcAft>
              <a:buClr>
                <a:schemeClr val="dk1"/>
              </a:buClr>
              <a:buSzPts val="2400"/>
              <a:buFont typeface="Arial"/>
              <a:buNone/>
              <a:defRPr sz="2400">
                <a:solidFill>
                  <a:schemeClr val="dk1"/>
                </a:solidFill>
              </a:defRPr>
            </a:lvl4pPr>
            <a:lvl5pPr lvl="4">
              <a:spcBef>
                <a:spcPts val="0"/>
              </a:spcBef>
              <a:spcAft>
                <a:spcPts val="0"/>
              </a:spcAft>
              <a:buClr>
                <a:schemeClr val="dk1"/>
              </a:buClr>
              <a:buSzPts val="2400"/>
              <a:buFont typeface="Arial"/>
              <a:buNone/>
              <a:defRPr sz="2400">
                <a:solidFill>
                  <a:schemeClr val="dk1"/>
                </a:solidFill>
              </a:defRPr>
            </a:lvl5pPr>
            <a:lvl6pPr lvl="5">
              <a:spcBef>
                <a:spcPts val="0"/>
              </a:spcBef>
              <a:spcAft>
                <a:spcPts val="0"/>
              </a:spcAft>
              <a:buClr>
                <a:schemeClr val="dk1"/>
              </a:buClr>
              <a:buSzPts val="2400"/>
              <a:buFont typeface="Arial"/>
              <a:buNone/>
              <a:defRPr sz="2400">
                <a:solidFill>
                  <a:schemeClr val="dk1"/>
                </a:solidFill>
              </a:defRPr>
            </a:lvl6pPr>
            <a:lvl7pPr lvl="6">
              <a:spcBef>
                <a:spcPts val="0"/>
              </a:spcBef>
              <a:spcAft>
                <a:spcPts val="0"/>
              </a:spcAft>
              <a:buClr>
                <a:schemeClr val="dk1"/>
              </a:buClr>
              <a:buSzPts val="2400"/>
              <a:buFont typeface="Arial"/>
              <a:buNone/>
              <a:defRPr sz="2400">
                <a:solidFill>
                  <a:schemeClr val="dk1"/>
                </a:solidFill>
              </a:defRPr>
            </a:lvl7pPr>
            <a:lvl8pPr lvl="7">
              <a:spcBef>
                <a:spcPts val="0"/>
              </a:spcBef>
              <a:spcAft>
                <a:spcPts val="0"/>
              </a:spcAft>
              <a:buClr>
                <a:schemeClr val="dk1"/>
              </a:buClr>
              <a:buSzPts val="2400"/>
              <a:buFont typeface="Arial"/>
              <a:buNone/>
              <a:defRPr sz="2400">
                <a:solidFill>
                  <a:schemeClr val="dk1"/>
                </a:solidFill>
              </a:defRPr>
            </a:lvl8pPr>
            <a:lvl9pPr lvl="8">
              <a:spcBef>
                <a:spcPts val="0"/>
              </a:spcBef>
              <a:spcAft>
                <a:spcPts val="0"/>
              </a:spcAft>
              <a:buClr>
                <a:schemeClr val="dk1"/>
              </a:buClr>
              <a:buSzPts val="2400"/>
              <a:buFont typeface="Arial"/>
              <a:buNone/>
              <a:defRPr sz="2400">
                <a:solidFill>
                  <a:schemeClr val="dk1"/>
                </a:solidFill>
              </a:defRPr>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4800"/>
              <a:buFont typeface="Arial"/>
              <a:buNone/>
              <a:defRPr sz="4800">
                <a:solidFill>
                  <a:schemeClr val="dk1"/>
                </a:solidFill>
              </a:defRPr>
            </a:lvl2pPr>
            <a:lvl3pPr lvl="2">
              <a:spcBef>
                <a:spcPts val="0"/>
              </a:spcBef>
              <a:spcAft>
                <a:spcPts val="0"/>
              </a:spcAft>
              <a:buClr>
                <a:schemeClr val="dk1"/>
              </a:buClr>
              <a:buSzPts val="4800"/>
              <a:buFont typeface="Arial"/>
              <a:buNone/>
              <a:defRPr sz="4800">
                <a:solidFill>
                  <a:schemeClr val="dk1"/>
                </a:solidFill>
              </a:defRPr>
            </a:lvl3pPr>
            <a:lvl4pPr lvl="3">
              <a:spcBef>
                <a:spcPts val="0"/>
              </a:spcBef>
              <a:spcAft>
                <a:spcPts val="0"/>
              </a:spcAft>
              <a:buClr>
                <a:schemeClr val="dk1"/>
              </a:buClr>
              <a:buSzPts val="4800"/>
              <a:buFont typeface="Arial"/>
              <a:buNone/>
              <a:defRPr sz="4800">
                <a:solidFill>
                  <a:schemeClr val="dk1"/>
                </a:solidFill>
              </a:defRPr>
            </a:lvl4pPr>
            <a:lvl5pPr lvl="4">
              <a:spcBef>
                <a:spcPts val="0"/>
              </a:spcBef>
              <a:spcAft>
                <a:spcPts val="0"/>
              </a:spcAft>
              <a:buClr>
                <a:schemeClr val="dk1"/>
              </a:buClr>
              <a:buSzPts val="4800"/>
              <a:buFont typeface="Arial"/>
              <a:buNone/>
              <a:defRPr sz="4800">
                <a:solidFill>
                  <a:schemeClr val="dk1"/>
                </a:solidFill>
              </a:defRPr>
            </a:lvl5pPr>
            <a:lvl6pPr lvl="5">
              <a:spcBef>
                <a:spcPts val="0"/>
              </a:spcBef>
              <a:spcAft>
                <a:spcPts val="0"/>
              </a:spcAft>
              <a:buClr>
                <a:schemeClr val="dk1"/>
              </a:buClr>
              <a:buSzPts val="4800"/>
              <a:buFont typeface="Arial"/>
              <a:buNone/>
              <a:defRPr sz="4800">
                <a:solidFill>
                  <a:schemeClr val="dk1"/>
                </a:solidFill>
              </a:defRPr>
            </a:lvl6pPr>
            <a:lvl7pPr lvl="6">
              <a:spcBef>
                <a:spcPts val="0"/>
              </a:spcBef>
              <a:spcAft>
                <a:spcPts val="0"/>
              </a:spcAft>
              <a:buClr>
                <a:schemeClr val="dk1"/>
              </a:buClr>
              <a:buSzPts val="4800"/>
              <a:buFont typeface="Arial"/>
              <a:buNone/>
              <a:defRPr sz="4800">
                <a:solidFill>
                  <a:schemeClr val="dk1"/>
                </a:solidFill>
              </a:defRPr>
            </a:lvl7pPr>
            <a:lvl8pPr lvl="7">
              <a:spcBef>
                <a:spcPts val="0"/>
              </a:spcBef>
              <a:spcAft>
                <a:spcPts val="0"/>
              </a:spcAft>
              <a:buClr>
                <a:schemeClr val="dk1"/>
              </a:buClr>
              <a:buSzPts val="4800"/>
              <a:buFont typeface="Arial"/>
              <a:buNone/>
              <a:defRPr sz="4800">
                <a:solidFill>
                  <a:schemeClr val="dk1"/>
                </a:solidFill>
              </a:defRPr>
            </a:lvl8pPr>
            <a:lvl9pPr lvl="8">
              <a:spcBef>
                <a:spcPts val="0"/>
              </a:spcBef>
              <a:spcAft>
                <a:spcPts val="0"/>
              </a:spcAft>
              <a:buClr>
                <a:schemeClr val="dk1"/>
              </a:buClr>
              <a:buSzPts val="4800"/>
              <a:buFont typeface="Arial"/>
              <a:buNone/>
              <a:defRPr sz="4800">
                <a:solidFill>
                  <a:schemeClr val="dk1"/>
                </a:solidFill>
              </a:defRPr>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algn="ctr">
              <a:spcBef>
                <a:spcPts val="0"/>
              </a:spcBef>
              <a:spcAft>
                <a:spcPts val="0"/>
              </a:spcAft>
              <a:buClr>
                <a:schemeClr val="dk1"/>
              </a:buClr>
              <a:buSzPts val="4200"/>
              <a:buFont typeface="Arial"/>
              <a:buNone/>
              <a:defRPr sz="4200">
                <a:solidFill>
                  <a:schemeClr val="dk1"/>
                </a:solidFill>
              </a:defRPr>
            </a:lvl2pPr>
            <a:lvl3pPr lvl="2" algn="ctr">
              <a:spcBef>
                <a:spcPts val="0"/>
              </a:spcBef>
              <a:spcAft>
                <a:spcPts val="0"/>
              </a:spcAft>
              <a:buClr>
                <a:schemeClr val="dk1"/>
              </a:buClr>
              <a:buSzPts val="4200"/>
              <a:buFont typeface="Arial"/>
              <a:buNone/>
              <a:defRPr sz="4200">
                <a:solidFill>
                  <a:schemeClr val="dk1"/>
                </a:solidFill>
              </a:defRPr>
            </a:lvl3pPr>
            <a:lvl4pPr lvl="3" algn="ctr">
              <a:spcBef>
                <a:spcPts val="0"/>
              </a:spcBef>
              <a:spcAft>
                <a:spcPts val="0"/>
              </a:spcAft>
              <a:buClr>
                <a:schemeClr val="dk1"/>
              </a:buClr>
              <a:buSzPts val="4200"/>
              <a:buFont typeface="Arial"/>
              <a:buNone/>
              <a:defRPr sz="4200">
                <a:solidFill>
                  <a:schemeClr val="dk1"/>
                </a:solidFill>
              </a:defRPr>
            </a:lvl4pPr>
            <a:lvl5pPr lvl="4" algn="ctr">
              <a:spcBef>
                <a:spcPts val="0"/>
              </a:spcBef>
              <a:spcAft>
                <a:spcPts val="0"/>
              </a:spcAft>
              <a:buClr>
                <a:schemeClr val="dk1"/>
              </a:buClr>
              <a:buSzPts val="4200"/>
              <a:buFont typeface="Arial"/>
              <a:buNone/>
              <a:defRPr sz="4200">
                <a:solidFill>
                  <a:schemeClr val="dk1"/>
                </a:solidFill>
              </a:defRPr>
            </a:lvl5pPr>
            <a:lvl6pPr lvl="5" algn="ctr">
              <a:spcBef>
                <a:spcPts val="0"/>
              </a:spcBef>
              <a:spcAft>
                <a:spcPts val="0"/>
              </a:spcAft>
              <a:buClr>
                <a:schemeClr val="dk1"/>
              </a:buClr>
              <a:buSzPts val="4200"/>
              <a:buFont typeface="Arial"/>
              <a:buNone/>
              <a:defRPr sz="4200">
                <a:solidFill>
                  <a:schemeClr val="dk1"/>
                </a:solidFill>
              </a:defRPr>
            </a:lvl6pPr>
            <a:lvl7pPr lvl="6" algn="ctr">
              <a:spcBef>
                <a:spcPts val="0"/>
              </a:spcBef>
              <a:spcAft>
                <a:spcPts val="0"/>
              </a:spcAft>
              <a:buClr>
                <a:schemeClr val="dk1"/>
              </a:buClr>
              <a:buSzPts val="4200"/>
              <a:buFont typeface="Arial"/>
              <a:buNone/>
              <a:defRPr sz="4200">
                <a:solidFill>
                  <a:schemeClr val="dk1"/>
                </a:solidFill>
              </a:defRPr>
            </a:lvl7pPr>
            <a:lvl8pPr lvl="7" algn="ctr">
              <a:spcBef>
                <a:spcPts val="0"/>
              </a:spcBef>
              <a:spcAft>
                <a:spcPts val="0"/>
              </a:spcAft>
              <a:buClr>
                <a:schemeClr val="dk1"/>
              </a:buClr>
              <a:buSzPts val="4200"/>
              <a:buFont typeface="Arial"/>
              <a:buNone/>
              <a:defRPr sz="4200">
                <a:solidFill>
                  <a:schemeClr val="dk1"/>
                </a:solidFill>
              </a:defRPr>
            </a:lvl8pPr>
            <a:lvl9pPr lvl="8" algn="ctr">
              <a:spcBef>
                <a:spcPts val="0"/>
              </a:spcBef>
              <a:spcAft>
                <a:spcPts val="0"/>
              </a:spcAft>
              <a:buClr>
                <a:schemeClr val="dk1"/>
              </a:buClr>
              <a:buSzPts val="4200"/>
              <a:buFont typeface="Arial"/>
              <a:buNone/>
              <a:defRPr sz="4200">
                <a:solidFill>
                  <a:schemeClr val="dk1"/>
                </a:solidFill>
              </a:defRPr>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hyperlink" Target="https://github.com/gridsusc/GRIDS-Tutorials" TargetMode="External"/><Relationship Id="rId6" Type="http://schemas.openxmlformats.org/officeDocument/2006/relationships/hyperlink" Target="https://github.com/gridsusc/GRIDS-Tutoria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4561" l="0" r="0" t="4561"/>
          <a:stretch/>
        </p:blipFill>
        <p:spPr>
          <a:xfrm>
            <a:off x="0" y="0"/>
            <a:ext cx="9144000" cy="5143500"/>
          </a:xfrm>
          <a:prstGeom prst="rect">
            <a:avLst/>
          </a:prstGeom>
          <a:noFill/>
          <a:ln>
            <a:noFill/>
          </a:ln>
        </p:spPr>
      </p:pic>
      <p:sp>
        <p:nvSpPr>
          <p:cNvPr id="55" name="Google Shape;55;p13"/>
          <p:cNvSpPr txBox="1"/>
          <p:nvPr>
            <p:ph idx="1" type="subTitle"/>
          </p:nvPr>
        </p:nvSpPr>
        <p:spPr>
          <a:xfrm>
            <a:off x="311700" y="4350900"/>
            <a:ext cx="85206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2800"/>
              <a:buFont typeface="Arial"/>
              <a:buNone/>
            </a:pPr>
            <a:r>
              <a:rPr lang="en" sz="3000">
                <a:solidFill>
                  <a:srgbClr val="FFFFFF"/>
                </a:solidFill>
                <a:latin typeface="Helvetica Neue"/>
                <a:ea typeface="Helvetica Neue"/>
                <a:cs typeface="Helvetica Neue"/>
                <a:sym typeface="Helvetica Neue"/>
              </a:rPr>
              <a:t>gridsusc.github.io</a:t>
            </a:r>
            <a:endParaRPr sz="3000">
              <a:solidFill>
                <a:srgbClr val="FFFFFF"/>
              </a:solidFill>
              <a:latin typeface="Helvetica Neue"/>
              <a:ea typeface="Helvetica Neue"/>
              <a:cs typeface="Helvetica Neue"/>
              <a:sym typeface="Helvetica Neue"/>
            </a:endParaRPr>
          </a:p>
        </p:txBody>
      </p:sp>
      <p:sp>
        <p:nvSpPr>
          <p:cNvPr id="56" name="Google Shape;56;p13"/>
          <p:cNvSpPr txBox="1"/>
          <p:nvPr/>
        </p:nvSpPr>
        <p:spPr>
          <a:xfrm>
            <a:off x="1469525" y="363250"/>
            <a:ext cx="26739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600">
                <a:solidFill>
                  <a:schemeClr val="lt1"/>
                </a:solidFill>
                <a:latin typeface="Helvetica Neue"/>
                <a:ea typeface="Helvetica Neue"/>
                <a:cs typeface="Helvetica Neue"/>
                <a:sym typeface="Helvetica Neue"/>
              </a:rPr>
              <a:t>GRIDS </a:t>
            </a:r>
            <a:r>
              <a:rPr b="1" lang="en" sz="2600">
                <a:solidFill>
                  <a:schemeClr val="lt1"/>
                </a:solidFill>
                <a:latin typeface="Helvetica Neue"/>
                <a:ea typeface="Helvetica Neue"/>
                <a:cs typeface="Helvetica Neue"/>
                <a:sym typeface="Helvetica Neue"/>
              </a:rPr>
              <a:t>Tutorials</a:t>
            </a:r>
            <a:endParaRPr b="1" sz="26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b="1" sz="2400">
              <a:solidFill>
                <a:srgbClr val="FFFFFF"/>
              </a:solidFill>
              <a:latin typeface="Helvetica Neue"/>
              <a:ea typeface="Helvetica Neue"/>
              <a:cs typeface="Helvetica Neue"/>
              <a:sym typeface="Helvetica Neue"/>
            </a:endParaRPr>
          </a:p>
        </p:txBody>
      </p:sp>
      <p:pic>
        <p:nvPicPr>
          <p:cNvPr id="57" name="Google Shape;57;p13"/>
          <p:cNvPicPr preferRelativeResize="0"/>
          <p:nvPr/>
        </p:nvPicPr>
        <p:blipFill rotWithShape="1">
          <a:blip r:embed="rId4">
            <a:alphaModFix/>
          </a:blip>
          <a:srcRect b="0" l="0" r="0" t="0"/>
          <a:stretch/>
        </p:blipFill>
        <p:spPr>
          <a:xfrm>
            <a:off x="7618800" y="4445100"/>
            <a:ext cx="1258726" cy="409075"/>
          </a:xfrm>
          <a:prstGeom prst="rect">
            <a:avLst/>
          </a:prstGeom>
          <a:noFill/>
          <a:ln>
            <a:noFill/>
          </a:ln>
        </p:spPr>
      </p:pic>
      <p:sp>
        <p:nvSpPr>
          <p:cNvPr id="58" name="Google Shape;58;p13"/>
          <p:cNvSpPr txBox="1"/>
          <p:nvPr/>
        </p:nvSpPr>
        <p:spPr>
          <a:xfrm>
            <a:off x="1145550" y="1645050"/>
            <a:ext cx="6852900" cy="18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400">
                <a:solidFill>
                  <a:schemeClr val="lt1"/>
                </a:solidFill>
                <a:latin typeface="Helvetica Neue"/>
                <a:ea typeface="Helvetica Neue"/>
                <a:cs typeface="Helvetica Neue"/>
                <a:sym typeface="Helvetica Neue"/>
              </a:rPr>
              <a:t>Interrupted Time Series Design</a:t>
            </a:r>
            <a:endParaRPr b="1" sz="6400">
              <a:solidFill>
                <a:srgbClr val="FFFFFF"/>
              </a:solidFill>
              <a:latin typeface="Helvetica Neue"/>
              <a:ea typeface="Helvetica Neue"/>
              <a:cs typeface="Helvetica Neue"/>
              <a:sym typeface="Helvetica Neue"/>
            </a:endParaRPr>
          </a:p>
        </p:txBody>
      </p:sp>
      <p:pic>
        <p:nvPicPr>
          <p:cNvPr id="59" name="Google Shape;59;p13"/>
          <p:cNvPicPr preferRelativeResize="0"/>
          <p:nvPr/>
        </p:nvPicPr>
        <p:blipFill>
          <a:blip r:embed="rId5">
            <a:alphaModFix/>
          </a:blip>
          <a:stretch>
            <a:fillRect/>
          </a:stretch>
        </p:blipFill>
        <p:spPr>
          <a:xfrm>
            <a:off x="0" y="0"/>
            <a:ext cx="1745675" cy="1745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2"/>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187" name="Google Shape;187;p22"/>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188" name="Google Shape;188;p22"/>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How Many Days to Use?</a:t>
            </a:r>
            <a:endParaRPr b="1" i="0" sz="2400" u="none" cap="none" strike="noStrike">
              <a:solidFill>
                <a:srgbClr val="FFFFFF"/>
              </a:solidFill>
              <a:latin typeface="Arial"/>
              <a:ea typeface="Arial"/>
              <a:cs typeface="Arial"/>
              <a:sym typeface="Arial"/>
            </a:endParaRPr>
          </a:p>
        </p:txBody>
      </p:sp>
      <p:sp>
        <p:nvSpPr>
          <p:cNvPr id="189" name="Google Shape;189;p22"/>
          <p:cNvSpPr/>
          <p:nvPr/>
        </p:nvSpPr>
        <p:spPr>
          <a:xfrm>
            <a:off x="4493268" y="4024863"/>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2"/>
          <p:cNvPicPr preferRelativeResize="0"/>
          <p:nvPr/>
        </p:nvPicPr>
        <p:blipFill>
          <a:blip r:embed="rId5">
            <a:alphaModFix/>
          </a:blip>
          <a:stretch>
            <a:fillRect/>
          </a:stretch>
        </p:blipFill>
        <p:spPr>
          <a:xfrm>
            <a:off x="1014036" y="593400"/>
            <a:ext cx="7115940" cy="4550100"/>
          </a:xfrm>
          <a:prstGeom prst="rect">
            <a:avLst/>
          </a:prstGeom>
          <a:noFill/>
          <a:ln>
            <a:noFill/>
          </a:ln>
        </p:spPr>
      </p:pic>
      <p:sp>
        <p:nvSpPr>
          <p:cNvPr id="191" name="Google Shape;191;p22"/>
          <p:cNvSpPr/>
          <p:nvPr/>
        </p:nvSpPr>
        <p:spPr>
          <a:xfrm>
            <a:off x="2187324" y="1877325"/>
            <a:ext cx="2153400" cy="2641200"/>
          </a:xfrm>
          <a:prstGeom prst="rect">
            <a:avLst/>
          </a:prstGeom>
          <a:solidFill>
            <a:srgbClr val="99999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txBox="1"/>
          <p:nvPr/>
        </p:nvSpPr>
        <p:spPr>
          <a:xfrm>
            <a:off x="4726925" y="2621800"/>
            <a:ext cx="7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day -3</a:t>
            </a:r>
            <a:endParaRPr b="1">
              <a:solidFill>
                <a:srgbClr val="FF0000"/>
              </a:solidFill>
            </a:endParaRPr>
          </a:p>
        </p:txBody>
      </p:sp>
      <p:sp>
        <p:nvSpPr>
          <p:cNvPr id="193" name="Google Shape;193;p22"/>
          <p:cNvSpPr/>
          <p:nvPr/>
        </p:nvSpPr>
        <p:spPr>
          <a:xfrm rot="5400000">
            <a:off x="3132974" y="685975"/>
            <a:ext cx="264300" cy="2229600"/>
          </a:xfrm>
          <a:prstGeom prst="leftBrace">
            <a:avLst>
              <a:gd fmla="val 50000" name="adj1"/>
              <a:gd fmla="val 50000" name="adj2"/>
            </a:avLst>
          </a:prstGeom>
          <a:noFill/>
          <a:ln cap="flat" cmpd="sng" w="38100">
            <a:solidFill>
              <a:srgbClr val="1B94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txBox="1"/>
          <p:nvPr/>
        </p:nvSpPr>
        <p:spPr>
          <a:xfrm>
            <a:off x="3242322" y="1117925"/>
            <a:ext cx="11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B940D"/>
                </a:solidFill>
              </a:rPr>
              <a:t>20</a:t>
            </a:r>
            <a:r>
              <a:rPr b="1" lang="en">
                <a:solidFill>
                  <a:srgbClr val="1B940D"/>
                </a:solidFill>
              </a:rPr>
              <a:t>-day bandwidth</a:t>
            </a:r>
            <a:endParaRPr b="1">
              <a:solidFill>
                <a:srgbClr val="1B940D"/>
              </a:solidFill>
            </a:endParaRPr>
          </a:p>
        </p:txBody>
      </p:sp>
      <p:sp>
        <p:nvSpPr>
          <p:cNvPr id="195" name="Google Shape;195;p22"/>
          <p:cNvSpPr/>
          <p:nvPr/>
        </p:nvSpPr>
        <p:spPr>
          <a:xfrm>
            <a:off x="4280207" y="3568693"/>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4280209" y="4069160"/>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202" name="Google Shape;202;p23"/>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203" name="Google Shape;203;p23"/>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Designing the ITS</a:t>
            </a:r>
            <a:endParaRPr b="1" i="0" sz="2400" u="none" cap="none" strike="noStrike">
              <a:solidFill>
                <a:srgbClr val="FFFFFF"/>
              </a:solidFill>
              <a:latin typeface="Arial"/>
              <a:ea typeface="Arial"/>
              <a:cs typeface="Arial"/>
              <a:sym typeface="Arial"/>
            </a:endParaRPr>
          </a:p>
        </p:txBody>
      </p:sp>
      <p:sp>
        <p:nvSpPr>
          <p:cNvPr id="204" name="Google Shape;204;p23"/>
          <p:cNvSpPr/>
          <p:nvPr/>
        </p:nvSpPr>
        <p:spPr>
          <a:xfrm>
            <a:off x="370875" y="1091125"/>
            <a:ext cx="2287200" cy="593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Time = The day</a:t>
            </a:r>
            <a:endParaRPr sz="2000">
              <a:solidFill>
                <a:schemeClr val="lt1"/>
              </a:solidFill>
            </a:endParaRPr>
          </a:p>
        </p:txBody>
      </p:sp>
      <p:sp>
        <p:nvSpPr>
          <p:cNvPr id="205" name="Google Shape;205;p23"/>
          <p:cNvSpPr/>
          <p:nvPr/>
        </p:nvSpPr>
        <p:spPr>
          <a:xfrm>
            <a:off x="370875" y="1684525"/>
            <a:ext cx="45504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Exposed = 0 if Control, </a:t>
            </a:r>
            <a:r>
              <a:rPr lang="en" sz="2000">
                <a:solidFill>
                  <a:schemeClr val="lt1"/>
                </a:solidFill>
              </a:rPr>
              <a:t>1 if Treatment</a:t>
            </a:r>
            <a:endParaRPr sz="2000">
              <a:solidFill>
                <a:schemeClr val="lt1"/>
              </a:solidFill>
            </a:endParaRPr>
          </a:p>
        </p:txBody>
      </p:sp>
      <p:sp>
        <p:nvSpPr>
          <p:cNvPr id="206" name="Google Shape;206;p23"/>
          <p:cNvSpPr/>
          <p:nvPr/>
        </p:nvSpPr>
        <p:spPr>
          <a:xfrm>
            <a:off x="370875" y="2275050"/>
            <a:ext cx="6162900" cy="593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Interrupted</a:t>
            </a:r>
            <a:r>
              <a:rPr lang="en" sz="2000">
                <a:solidFill>
                  <a:schemeClr val="lt1"/>
                </a:solidFill>
              </a:rPr>
              <a:t> = 0 if before Treatment/Placebo, 1 if after</a:t>
            </a:r>
            <a:endParaRPr sz="2000">
              <a:solidFill>
                <a:schemeClr val="lt1"/>
              </a:solidFill>
            </a:endParaRPr>
          </a:p>
        </p:txBody>
      </p:sp>
      <p:sp>
        <p:nvSpPr>
          <p:cNvPr id="207" name="Google Shape;207;p23"/>
          <p:cNvSpPr/>
          <p:nvPr/>
        </p:nvSpPr>
        <p:spPr>
          <a:xfrm>
            <a:off x="370875" y="2868450"/>
            <a:ext cx="47913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Interaction Terms = Incremental effects</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4"/>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213" name="Google Shape;213;p24"/>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214" name="Google Shape;214;p24"/>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Interpreting ITS</a:t>
            </a:r>
            <a:endParaRPr b="1" i="0" sz="2400" u="none" cap="none" strike="noStrike">
              <a:solidFill>
                <a:srgbClr val="FFFFFF"/>
              </a:solidFill>
              <a:latin typeface="Arial"/>
              <a:ea typeface="Arial"/>
              <a:cs typeface="Arial"/>
              <a:sym typeface="Arial"/>
            </a:endParaRPr>
          </a:p>
        </p:txBody>
      </p:sp>
      <p:graphicFrame>
        <p:nvGraphicFramePr>
          <p:cNvPr id="215" name="Google Shape;215;p24"/>
          <p:cNvGraphicFramePr/>
          <p:nvPr/>
        </p:nvGraphicFramePr>
        <p:xfrm>
          <a:off x="0" y="1014800"/>
          <a:ext cx="3000000" cy="3000000"/>
        </p:xfrm>
        <a:graphic>
          <a:graphicData uri="http://schemas.openxmlformats.org/drawingml/2006/table">
            <a:tbl>
              <a:tblPr>
                <a:noFill/>
                <a:tableStyleId>{4853A05D-9A31-41BD-95A9-FA2F413F82B5}</a:tableStyleId>
              </a:tblPr>
              <a:tblGrid>
                <a:gridCol w="2821625"/>
                <a:gridCol w="6322375"/>
              </a:tblGrid>
              <a:tr h="396200">
                <a:tc>
                  <a:txBody>
                    <a:bodyPr/>
                    <a:lstStyle/>
                    <a:p>
                      <a:pPr indent="0" lvl="0" marL="0" rtl="0" algn="ctr">
                        <a:spcBef>
                          <a:spcPts val="0"/>
                        </a:spcBef>
                        <a:spcAft>
                          <a:spcPts val="0"/>
                        </a:spcAft>
                        <a:buNone/>
                      </a:pPr>
                      <a:r>
                        <a:rPr b="1" lang="en"/>
                        <a:t>Feature</a:t>
                      </a:r>
                      <a:endParaRPr b="1"/>
                    </a:p>
                  </a:txBody>
                  <a:tcPr marT="91425" marB="91425" marR="91425" marL="91425">
                    <a:solidFill>
                      <a:schemeClr val="lt2"/>
                    </a:solidFill>
                  </a:tcPr>
                </a:tc>
                <a:tc>
                  <a:txBody>
                    <a:bodyPr/>
                    <a:lstStyle/>
                    <a:p>
                      <a:pPr indent="0" lvl="0" marL="0" rtl="0" algn="ctr">
                        <a:spcBef>
                          <a:spcPts val="0"/>
                        </a:spcBef>
                        <a:spcAft>
                          <a:spcPts val="0"/>
                        </a:spcAft>
                        <a:buNone/>
                      </a:pPr>
                      <a:r>
                        <a:rPr b="1" lang="en"/>
                        <a:t>Meaning</a:t>
                      </a:r>
                      <a:endParaRPr b="1"/>
                    </a:p>
                  </a:txBody>
                  <a:tcPr marT="91425" marB="91425" marR="91425" marL="91425">
                    <a:solidFill>
                      <a:schemeClr val="lt2"/>
                    </a:solidFill>
                  </a:tcPr>
                </a:tc>
              </a:tr>
              <a:tr h="396200">
                <a:tc>
                  <a:txBody>
                    <a:bodyPr/>
                    <a:lstStyle/>
                    <a:p>
                      <a:pPr indent="0" lvl="0" marL="0" rtl="0" algn="l">
                        <a:spcBef>
                          <a:spcPts val="0"/>
                        </a:spcBef>
                        <a:spcAft>
                          <a:spcPts val="0"/>
                        </a:spcAft>
                        <a:buNone/>
                      </a:pPr>
                      <a:r>
                        <a:rPr lang="en"/>
                        <a:t>const</a:t>
                      </a:r>
                      <a:endParaRPr/>
                    </a:p>
                  </a:txBody>
                  <a:tcPr marT="91425" marB="91425" marR="91425" marL="91425"/>
                </a:tc>
                <a:tc>
                  <a:txBody>
                    <a:bodyPr/>
                    <a:lstStyle/>
                    <a:p>
                      <a:pPr indent="0" lvl="0" marL="0" rtl="0" algn="l">
                        <a:spcBef>
                          <a:spcPts val="0"/>
                        </a:spcBef>
                        <a:spcAft>
                          <a:spcPts val="0"/>
                        </a:spcAft>
                        <a:buNone/>
                      </a:pPr>
                      <a:r>
                        <a:rPr lang="en"/>
                        <a:t>The pre-treatment baseline for the control group</a:t>
                      </a:r>
                      <a:endParaRPr/>
                    </a:p>
                  </a:txBody>
                  <a:tcPr marT="91425" marB="91425" marR="91425" marL="91425"/>
                </a:tc>
              </a:tr>
              <a:tr h="396200">
                <a:tc>
                  <a:txBody>
                    <a:bodyPr/>
                    <a:lstStyle/>
                    <a:p>
                      <a:pPr indent="0" lvl="0" marL="0" rtl="0" algn="l">
                        <a:spcBef>
                          <a:spcPts val="0"/>
                        </a:spcBef>
                        <a:spcAft>
                          <a:spcPts val="0"/>
                        </a:spcAft>
                        <a:buNone/>
                      </a:pPr>
                      <a:r>
                        <a:rPr lang="en"/>
                        <a:t>time</a:t>
                      </a:r>
                      <a:endParaRPr/>
                    </a:p>
                  </a:txBody>
                  <a:tcPr marT="91425" marB="91425" marR="91425" marL="91425"/>
                </a:tc>
                <a:tc>
                  <a:txBody>
                    <a:bodyPr/>
                    <a:lstStyle/>
                    <a:p>
                      <a:pPr indent="0" lvl="0" marL="0" rtl="0" algn="l">
                        <a:spcBef>
                          <a:spcPts val="0"/>
                        </a:spcBef>
                        <a:spcAft>
                          <a:spcPts val="0"/>
                        </a:spcAft>
                        <a:buNone/>
                      </a:pPr>
                      <a:r>
                        <a:rPr lang="en"/>
                        <a:t>The pre-treatment trend for the control group</a:t>
                      </a:r>
                      <a:endParaRPr/>
                    </a:p>
                  </a:txBody>
                  <a:tcPr marT="91425" marB="91425" marR="91425" marL="91425"/>
                </a:tc>
              </a:tr>
              <a:tr h="396200">
                <a:tc>
                  <a:txBody>
                    <a:bodyPr/>
                    <a:lstStyle/>
                    <a:p>
                      <a:pPr indent="0" lvl="0" marL="0" rtl="0" algn="l">
                        <a:spcBef>
                          <a:spcPts val="0"/>
                        </a:spcBef>
                        <a:spcAft>
                          <a:spcPts val="0"/>
                        </a:spcAft>
                        <a:buNone/>
                      </a:pPr>
                      <a:r>
                        <a:rPr lang="en"/>
                        <a:t>exposed</a:t>
                      </a:r>
                      <a:endParaRPr/>
                    </a:p>
                  </a:txBody>
                  <a:tcPr marT="91425" marB="91425" marR="91425" marL="91425"/>
                </a:tc>
                <a:tc>
                  <a:txBody>
                    <a:bodyPr/>
                    <a:lstStyle/>
                    <a:p>
                      <a:pPr indent="0" lvl="0" marL="0" rtl="0" algn="l">
                        <a:spcBef>
                          <a:spcPts val="0"/>
                        </a:spcBef>
                        <a:spcAft>
                          <a:spcPts val="0"/>
                        </a:spcAft>
                        <a:buNone/>
                      </a:pPr>
                      <a:r>
                        <a:rPr lang="en"/>
                        <a:t>The incremental baseline for the treatment group</a:t>
                      </a:r>
                      <a:endParaRPr/>
                    </a:p>
                  </a:txBody>
                  <a:tcPr marT="91425" marB="91425" marR="91425" marL="91425"/>
                </a:tc>
              </a:tr>
              <a:tr h="396200">
                <a:tc>
                  <a:txBody>
                    <a:bodyPr/>
                    <a:lstStyle/>
                    <a:p>
                      <a:pPr indent="0" lvl="0" marL="0" rtl="0" algn="l">
                        <a:spcBef>
                          <a:spcPts val="0"/>
                        </a:spcBef>
                        <a:spcAft>
                          <a:spcPts val="0"/>
                        </a:spcAft>
                        <a:buNone/>
                      </a:pPr>
                      <a:r>
                        <a:rPr lang="en"/>
                        <a:t>interrupted</a:t>
                      </a:r>
                      <a:endParaRPr/>
                    </a:p>
                  </a:txBody>
                  <a:tcPr marT="91425" marB="91425" marR="91425" marL="91425"/>
                </a:tc>
                <a:tc>
                  <a:txBody>
                    <a:bodyPr/>
                    <a:lstStyle/>
                    <a:p>
                      <a:pPr indent="0" lvl="0" marL="0" rtl="0" algn="l">
                        <a:spcBef>
                          <a:spcPts val="0"/>
                        </a:spcBef>
                        <a:spcAft>
                          <a:spcPts val="0"/>
                        </a:spcAft>
                        <a:buNone/>
                      </a:pPr>
                      <a:r>
                        <a:rPr lang="en"/>
                        <a:t>The incremental baseline after treatment/placebo administration</a:t>
                      </a:r>
                      <a:endParaRPr/>
                    </a:p>
                  </a:txBody>
                  <a:tcPr marT="91425" marB="91425" marR="91425" marL="91425"/>
                </a:tc>
              </a:tr>
              <a:tr h="396200">
                <a:tc>
                  <a:txBody>
                    <a:bodyPr/>
                    <a:lstStyle/>
                    <a:p>
                      <a:pPr indent="0" lvl="0" marL="0" rtl="0" algn="l">
                        <a:spcBef>
                          <a:spcPts val="0"/>
                        </a:spcBef>
                        <a:spcAft>
                          <a:spcPts val="0"/>
                        </a:spcAft>
                        <a:buNone/>
                      </a:pPr>
                      <a:r>
                        <a:rPr lang="en"/>
                        <a:t>t</a:t>
                      </a:r>
                      <a:r>
                        <a:rPr lang="en"/>
                        <a:t>ime</a:t>
                      </a:r>
                      <a:r>
                        <a:rPr lang="en"/>
                        <a:t>_x_</a:t>
                      </a:r>
                      <a:r>
                        <a:rPr lang="en"/>
                        <a:t>exposed</a:t>
                      </a:r>
                      <a:endParaRPr/>
                    </a:p>
                  </a:txBody>
                  <a:tcPr marT="91425" marB="91425" marR="91425" marL="91425"/>
                </a:tc>
                <a:tc>
                  <a:txBody>
                    <a:bodyPr/>
                    <a:lstStyle/>
                    <a:p>
                      <a:pPr indent="0" lvl="0" marL="0" rtl="0" algn="l">
                        <a:spcBef>
                          <a:spcPts val="0"/>
                        </a:spcBef>
                        <a:spcAft>
                          <a:spcPts val="0"/>
                        </a:spcAft>
                        <a:buNone/>
                      </a:pPr>
                      <a:r>
                        <a:rPr lang="en"/>
                        <a:t>The incremental trend for the treatment group</a:t>
                      </a:r>
                      <a:endParaRPr/>
                    </a:p>
                  </a:txBody>
                  <a:tcPr marT="91425" marB="91425" marR="91425" marL="91425"/>
                </a:tc>
              </a:tr>
              <a:tr h="396200">
                <a:tc>
                  <a:txBody>
                    <a:bodyPr/>
                    <a:lstStyle/>
                    <a:p>
                      <a:pPr indent="0" lvl="0" marL="0" rtl="0" algn="l">
                        <a:spcBef>
                          <a:spcPts val="0"/>
                        </a:spcBef>
                        <a:spcAft>
                          <a:spcPts val="0"/>
                        </a:spcAft>
                        <a:buNone/>
                      </a:pPr>
                      <a:r>
                        <a:rPr lang="en"/>
                        <a:t>time_x_interrupted</a:t>
                      </a:r>
                      <a:endParaRPr/>
                    </a:p>
                  </a:txBody>
                  <a:tcPr marT="91425" marB="91425" marR="91425" marL="91425"/>
                </a:tc>
                <a:tc>
                  <a:txBody>
                    <a:bodyPr/>
                    <a:lstStyle/>
                    <a:p>
                      <a:pPr indent="0" lvl="0" marL="0" rtl="0" algn="l">
                        <a:spcBef>
                          <a:spcPts val="0"/>
                        </a:spcBef>
                        <a:spcAft>
                          <a:spcPts val="0"/>
                        </a:spcAft>
                        <a:buNone/>
                      </a:pPr>
                      <a:r>
                        <a:rPr lang="en"/>
                        <a:t>The incremental trend after treatment/placebo administration</a:t>
                      </a:r>
                      <a:endParaRPr/>
                    </a:p>
                  </a:txBody>
                  <a:tcPr marT="91425" marB="91425" marR="91425" marL="91425"/>
                </a:tc>
              </a:tr>
              <a:tr h="396200">
                <a:tc>
                  <a:txBody>
                    <a:bodyPr/>
                    <a:lstStyle/>
                    <a:p>
                      <a:pPr indent="0" lvl="0" marL="0" rtl="0" algn="l">
                        <a:spcBef>
                          <a:spcPts val="0"/>
                        </a:spcBef>
                        <a:spcAft>
                          <a:spcPts val="0"/>
                        </a:spcAft>
                        <a:buNone/>
                      </a:pPr>
                      <a:r>
                        <a:rPr b="1" lang="en"/>
                        <a:t>exposed_x_interrupted</a:t>
                      </a:r>
                      <a:endParaRPr b="1"/>
                    </a:p>
                  </a:txBody>
                  <a:tcPr marT="91425" marB="91425" marR="91425" marL="91425"/>
                </a:tc>
                <a:tc>
                  <a:txBody>
                    <a:bodyPr/>
                    <a:lstStyle/>
                    <a:p>
                      <a:pPr indent="0" lvl="0" marL="0" rtl="0" algn="l">
                        <a:spcBef>
                          <a:spcPts val="0"/>
                        </a:spcBef>
                        <a:spcAft>
                          <a:spcPts val="0"/>
                        </a:spcAft>
                        <a:buNone/>
                      </a:pPr>
                      <a:r>
                        <a:rPr b="1" lang="en"/>
                        <a:t>The incremental baseline after treatment/placebo administration</a:t>
                      </a:r>
                      <a:endParaRPr b="1"/>
                    </a:p>
                  </a:txBody>
                  <a:tcPr marT="91425" marB="91425" marR="91425" marL="91425"/>
                </a:tc>
              </a:tr>
              <a:tr h="609575">
                <a:tc>
                  <a:txBody>
                    <a:bodyPr/>
                    <a:lstStyle/>
                    <a:p>
                      <a:pPr indent="0" lvl="0" marL="0" rtl="0" algn="l">
                        <a:spcBef>
                          <a:spcPts val="0"/>
                        </a:spcBef>
                        <a:spcAft>
                          <a:spcPts val="0"/>
                        </a:spcAft>
                        <a:buNone/>
                      </a:pPr>
                      <a:r>
                        <a:rPr lang="en"/>
                        <a:t>time_x_exposed_x_interrupted</a:t>
                      </a:r>
                      <a:endParaRPr/>
                    </a:p>
                  </a:txBody>
                  <a:tcPr marT="91425" marB="91425" marR="91425" marL="91425"/>
                </a:tc>
                <a:tc>
                  <a:txBody>
                    <a:bodyPr/>
                    <a:lstStyle/>
                    <a:p>
                      <a:pPr indent="0" lvl="0" marL="0" rtl="0" algn="l">
                        <a:spcBef>
                          <a:spcPts val="0"/>
                        </a:spcBef>
                        <a:spcAft>
                          <a:spcPts val="0"/>
                        </a:spcAft>
                        <a:buNone/>
                      </a:pPr>
                      <a:r>
                        <a:rPr lang="en"/>
                        <a:t>The incremental trend for the treatment group after treatment administration</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5"/>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221" name="Google Shape;221;p25"/>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222" name="Google Shape;222;p25"/>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Interpreting ITS</a:t>
            </a:r>
            <a:endParaRPr b="1" i="0" sz="2400" u="none" cap="none" strike="noStrike">
              <a:solidFill>
                <a:srgbClr val="FFFFFF"/>
              </a:solidFill>
              <a:latin typeface="Arial"/>
              <a:ea typeface="Arial"/>
              <a:cs typeface="Arial"/>
              <a:sym typeface="Arial"/>
            </a:endParaRPr>
          </a:p>
        </p:txBody>
      </p:sp>
      <p:sp>
        <p:nvSpPr>
          <p:cNvPr id="223" name="Google Shape;223;p25"/>
          <p:cNvSpPr txBox="1"/>
          <p:nvPr/>
        </p:nvSpPr>
        <p:spPr>
          <a:xfrm>
            <a:off x="0" y="878550"/>
            <a:ext cx="91440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highlight>
                  <a:srgbClr val="FFFFFF"/>
                </a:highlight>
                <a:latin typeface="Helvetica Neue"/>
                <a:ea typeface="Helvetica Neue"/>
                <a:cs typeface="Helvetica Neue"/>
                <a:sym typeface="Helvetica Neue"/>
              </a:rPr>
              <a:t>Effect Size</a:t>
            </a:r>
            <a:endParaRPr b="1"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i="1" lang="en" sz="1200">
                <a:solidFill>
                  <a:schemeClr val="dk1"/>
                </a:solidFill>
                <a:highlight>
                  <a:srgbClr val="FFFFFF"/>
                </a:highlight>
                <a:latin typeface="Helvetica Neue"/>
                <a:ea typeface="Helvetica Neue"/>
                <a:cs typeface="Helvetica Neue"/>
                <a:sym typeface="Helvetica Neue"/>
              </a:rPr>
              <a:t>exposed_x_interrupted</a:t>
            </a:r>
            <a:r>
              <a:rPr lang="en" sz="1200">
                <a:solidFill>
                  <a:schemeClr val="dk1"/>
                </a:solidFill>
                <a:highlight>
                  <a:srgbClr val="FFFFFF"/>
                </a:highlight>
                <a:latin typeface="Helvetica Neue"/>
                <a:ea typeface="Helvetica Neue"/>
                <a:cs typeface="Helvetica Neue"/>
                <a:sym typeface="Helvetica Neue"/>
              </a:rPr>
              <a:t>   </a:t>
            </a:r>
            <a:r>
              <a:rPr b="1" lang="en" sz="1200">
                <a:solidFill>
                  <a:schemeClr val="dk1"/>
                </a:solidFill>
                <a:highlight>
                  <a:srgbClr val="FFFFFF"/>
                </a:highlight>
                <a:latin typeface="Helvetica Neue"/>
                <a:ea typeface="Helvetica Neue"/>
                <a:cs typeface="Helvetica Neue"/>
                <a:sym typeface="Helvetica Neue"/>
              </a:rPr>
              <a:t>=</a:t>
            </a:r>
            <a:r>
              <a:rPr lang="en" sz="1200">
                <a:solidFill>
                  <a:schemeClr val="dk1"/>
                </a:solidFill>
                <a:highlight>
                  <a:srgbClr val="FFFFFF"/>
                </a:highlight>
                <a:latin typeface="Helvetica Neue"/>
                <a:ea typeface="Helvetica Neue"/>
                <a:cs typeface="Helvetica Neue"/>
                <a:sym typeface="Helvetica Neue"/>
              </a:rPr>
              <a:t>   The effect size from applying the treatment.</a:t>
            </a:r>
            <a:endParaRPr sz="1200">
              <a:solidFill>
                <a:schemeClr val="dk1"/>
              </a:solidFill>
              <a:highlight>
                <a:srgbClr val="FFFFFF"/>
              </a:highlight>
              <a:latin typeface="Helvetica Neue"/>
              <a:ea typeface="Helvetica Neue"/>
              <a:cs typeface="Helvetica Neue"/>
              <a:sym typeface="Helvetica Neue"/>
            </a:endParaRPr>
          </a:p>
        </p:txBody>
      </p:sp>
      <p:sp>
        <p:nvSpPr>
          <p:cNvPr id="224" name="Google Shape;224;p25"/>
          <p:cNvSpPr txBox="1"/>
          <p:nvPr/>
        </p:nvSpPr>
        <p:spPr>
          <a:xfrm>
            <a:off x="0" y="3312750"/>
            <a:ext cx="91440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highlight>
                  <a:srgbClr val="FFFFFF"/>
                </a:highlight>
                <a:latin typeface="Helvetica Neue"/>
                <a:ea typeface="Helvetica Neue"/>
                <a:cs typeface="Helvetica Neue"/>
                <a:sym typeface="Helvetica Neue"/>
              </a:rPr>
              <a:t>Trends</a:t>
            </a:r>
            <a:endParaRPr b="1"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i="1" lang="en" sz="1200">
                <a:solidFill>
                  <a:schemeClr val="dk1"/>
                </a:solidFill>
                <a:highlight>
                  <a:srgbClr val="FFFFFF"/>
                </a:highlight>
                <a:latin typeface="Helvetica Neue"/>
                <a:ea typeface="Helvetica Neue"/>
                <a:cs typeface="Helvetica Neue"/>
                <a:sym typeface="Helvetica Neue"/>
              </a:rPr>
              <a:t>time</a:t>
            </a:r>
            <a:r>
              <a:rPr lang="en" sz="1200">
                <a:solidFill>
                  <a:schemeClr val="dk1"/>
                </a:solidFill>
                <a:highlight>
                  <a:srgbClr val="FFFFFF"/>
                </a:highlight>
                <a:latin typeface="Helvetica Neue"/>
                <a:ea typeface="Helvetica Neue"/>
                <a:cs typeface="Helvetica Neue"/>
                <a:sym typeface="Helvetica Neue"/>
              </a:rPr>
              <a:t>   </a:t>
            </a:r>
            <a:r>
              <a:rPr b="1" lang="en" sz="1200">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pre-treatment trend for the control group.</a:t>
            </a:r>
            <a:endParaRPr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i="1" lang="en" sz="1200">
                <a:solidFill>
                  <a:schemeClr val="dk1"/>
                </a:solidFill>
                <a:highlight>
                  <a:srgbClr val="FFFFFF"/>
                </a:highlight>
                <a:latin typeface="Helvetica Neue"/>
                <a:ea typeface="Helvetica Neue"/>
                <a:cs typeface="Helvetica Neue"/>
                <a:sym typeface="Helvetica Neue"/>
              </a:rPr>
              <a:t>time</a:t>
            </a:r>
            <a:r>
              <a:rPr lang="en" sz="1200">
                <a:solidFill>
                  <a:schemeClr val="dk1"/>
                </a:solidFill>
                <a:highlight>
                  <a:srgbClr val="FFFFFF"/>
                </a:highlight>
                <a:latin typeface="Helvetica Neue"/>
                <a:ea typeface="Helvetica Neue"/>
                <a:cs typeface="Helvetica Neue"/>
                <a:sym typeface="Helvetica Neue"/>
              </a:rPr>
              <a:t> + </a:t>
            </a:r>
            <a:r>
              <a:rPr i="1" lang="en" sz="1200">
                <a:solidFill>
                  <a:schemeClr val="dk1"/>
                </a:solidFill>
                <a:highlight>
                  <a:srgbClr val="FFFFFF"/>
                </a:highlight>
                <a:latin typeface="Helvetica Neue"/>
                <a:ea typeface="Helvetica Neue"/>
                <a:cs typeface="Helvetica Neue"/>
                <a:sym typeface="Helvetica Neue"/>
              </a:rPr>
              <a:t>time_x_exposed  </a:t>
            </a:r>
            <a:r>
              <a:rPr lang="en" sz="1200">
                <a:solidFill>
                  <a:schemeClr val="dk1"/>
                </a:solidFill>
                <a:highlight>
                  <a:srgbClr val="FFFFFF"/>
                </a:highlight>
                <a:latin typeface="Helvetica Neue"/>
                <a:ea typeface="Helvetica Neue"/>
                <a:cs typeface="Helvetica Neue"/>
                <a:sym typeface="Helvetica Neue"/>
              </a:rPr>
              <a:t> </a:t>
            </a:r>
            <a:r>
              <a:rPr b="1" lang="en" sz="1200">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pre-treatment trend for the treatment group.</a:t>
            </a:r>
            <a:endParaRPr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i="1" lang="en" sz="1200">
                <a:solidFill>
                  <a:schemeClr val="dk1"/>
                </a:solidFill>
                <a:highlight>
                  <a:srgbClr val="FFFFFF"/>
                </a:highlight>
                <a:latin typeface="Helvetica Neue"/>
                <a:ea typeface="Helvetica Neue"/>
                <a:cs typeface="Helvetica Neue"/>
                <a:sym typeface="Helvetica Neue"/>
              </a:rPr>
              <a:t>time</a:t>
            </a:r>
            <a:r>
              <a:rPr lang="en" sz="1200">
                <a:solidFill>
                  <a:schemeClr val="dk1"/>
                </a:solidFill>
                <a:highlight>
                  <a:srgbClr val="FFFFFF"/>
                </a:highlight>
                <a:latin typeface="Helvetica Neue"/>
                <a:ea typeface="Helvetica Neue"/>
                <a:cs typeface="Helvetica Neue"/>
                <a:sym typeface="Helvetica Neue"/>
              </a:rPr>
              <a:t> + </a:t>
            </a:r>
            <a:r>
              <a:rPr i="1" lang="en" sz="1200">
                <a:solidFill>
                  <a:schemeClr val="dk1"/>
                </a:solidFill>
                <a:highlight>
                  <a:srgbClr val="FFFFFF"/>
                </a:highlight>
                <a:latin typeface="Helvetica Neue"/>
                <a:ea typeface="Helvetica Neue"/>
                <a:cs typeface="Helvetica Neue"/>
                <a:sym typeface="Helvetica Neue"/>
              </a:rPr>
              <a:t>time_x_interrupted  </a:t>
            </a:r>
            <a:r>
              <a:rPr lang="en" sz="1200">
                <a:solidFill>
                  <a:schemeClr val="dk1"/>
                </a:solidFill>
                <a:highlight>
                  <a:srgbClr val="FFFFFF"/>
                </a:highlight>
                <a:latin typeface="Helvetica Neue"/>
                <a:ea typeface="Helvetica Neue"/>
                <a:cs typeface="Helvetica Neue"/>
                <a:sym typeface="Helvetica Neue"/>
              </a:rPr>
              <a:t> </a:t>
            </a:r>
            <a:r>
              <a:rPr b="1" lang="en" sz="1200">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The post-treatment trend for the control group.</a:t>
            </a:r>
            <a:endParaRPr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i="1" lang="en" sz="1200">
                <a:solidFill>
                  <a:schemeClr val="dk1"/>
                </a:solidFill>
                <a:highlight>
                  <a:srgbClr val="FFFFFF"/>
                </a:highlight>
                <a:latin typeface="Helvetica Neue"/>
                <a:ea typeface="Helvetica Neue"/>
                <a:cs typeface="Helvetica Neue"/>
                <a:sym typeface="Helvetica Neue"/>
              </a:rPr>
              <a:t>time</a:t>
            </a:r>
            <a:r>
              <a:rPr lang="en" sz="1200">
                <a:solidFill>
                  <a:schemeClr val="dk1"/>
                </a:solidFill>
                <a:highlight>
                  <a:srgbClr val="FFFFFF"/>
                </a:highlight>
                <a:latin typeface="Helvetica Neue"/>
                <a:ea typeface="Helvetica Neue"/>
                <a:cs typeface="Helvetica Neue"/>
                <a:sym typeface="Helvetica Neue"/>
              </a:rPr>
              <a:t> + </a:t>
            </a:r>
            <a:r>
              <a:rPr i="1" lang="en" sz="1200">
                <a:solidFill>
                  <a:schemeClr val="dk1"/>
                </a:solidFill>
                <a:highlight>
                  <a:srgbClr val="FFFFFF"/>
                </a:highlight>
                <a:latin typeface="Helvetica Neue"/>
                <a:ea typeface="Helvetica Neue"/>
                <a:cs typeface="Helvetica Neue"/>
                <a:sym typeface="Helvetica Neue"/>
              </a:rPr>
              <a:t>time_x_exposed</a:t>
            </a:r>
            <a:r>
              <a:rPr lang="en" sz="1200">
                <a:solidFill>
                  <a:schemeClr val="dk1"/>
                </a:solidFill>
                <a:highlight>
                  <a:srgbClr val="FFFFFF"/>
                </a:highlight>
                <a:latin typeface="Helvetica Neue"/>
                <a:ea typeface="Helvetica Neue"/>
                <a:cs typeface="Helvetica Neue"/>
                <a:sym typeface="Helvetica Neue"/>
              </a:rPr>
              <a:t> + </a:t>
            </a:r>
            <a:r>
              <a:rPr i="1" lang="en" sz="1200">
                <a:solidFill>
                  <a:schemeClr val="dk1"/>
                </a:solidFill>
                <a:highlight>
                  <a:srgbClr val="FFFFFF"/>
                </a:highlight>
                <a:latin typeface="Helvetica Neue"/>
                <a:ea typeface="Helvetica Neue"/>
                <a:cs typeface="Helvetica Neue"/>
                <a:sym typeface="Helvetica Neue"/>
              </a:rPr>
              <a:t>time_x_interrupted</a:t>
            </a:r>
            <a:r>
              <a:rPr lang="en" sz="1200">
                <a:solidFill>
                  <a:schemeClr val="dk1"/>
                </a:solidFill>
                <a:highlight>
                  <a:srgbClr val="FFFFFF"/>
                </a:highlight>
                <a:latin typeface="Helvetica Neue"/>
                <a:ea typeface="Helvetica Neue"/>
                <a:cs typeface="Helvetica Neue"/>
                <a:sym typeface="Helvetica Neue"/>
              </a:rPr>
              <a:t> + </a:t>
            </a:r>
            <a:r>
              <a:rPr i="1" lang="en" sz="1200">
                <a:solidFill>
                  <a:schemeClr val="dk1"/>
                </a:solidFill>
                <a:highlight>
                  <a:srgbClr val="FFFFFF"/>
                </a:highlight>
                <a:latin typeface="Helvetica Neue"/>
                <a:ea typeface="Helvetica Neue"/>
                <a:cs typeface="Helvetica Neue"/>
                <a:sym typeface="Helvetica Neue"/>
              </a:rPr>
              <a:t>time_x_exposed_interrupted  </a:t>
            </a:r>
            <a:r>
              <a:rPr lang="en" sz="1200">
                <a:solidFill>
                  <a:schemeClr val="dk1"/>
                </a:solidFill>
                <a:highlight>
                  <a:srgbClr val="FFFFFF"/>
                </a:highlight>
                <a:latin typeface="Helvetica Neue"/>
                <a:ea typeface="Helvetica Neue"/>
                <a:cs typeface="Helvetica Neue"/>
                <a:sym typeface="Helvetica Neue"/>
              </a:rPr>
              <a:t> </a:t>
            </a:r>
            <a:r>
              <a:rPr b="1" lang="en" sz="1200">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post-treatment trend for the treatment group.</a:t>
            </a:r>
            <a:endParaRPr/>
          </a:p>
        </p:txBody>
      </p:sp>
      <p:sp>
        <p:nvSpPr>
          <p:cNvPr id="225" name="Google Shape;225;p25"/>
          <p:cNvSpPr txBox="1"/>
          <p:nvPr/>
        </p:nvSpPr>
        <p:spPr>
          <a:xfrm>
            <a:off x="0" y="1680150"/>
            <a:ext cx="91440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highlight>
                  <a:srgbClr val="FFFFFF"/>
                </a:highlight>
                <a:latin typeface="Helvetica Neue"/>
                <a:ea typeface="Helvetica Neue"/>
                <a:cs typeface="Helvetica Neue"/>
                <a:sym typeface="Helvetica Neue"/>
              </a:rPr>
              <a:t>Baseline Values</a:t>
            </a:r>
            <a:endParaRPr b="1"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i="1" lang="en" sz="1200">
                <a:solidFill>
                  <a:schemeClr val="dk1"/>
                </a:solidFill>
                <a:highlight>
                  <a:srgbClr val="FFFFFF"/>
                </a:highlight>
                <a:latin typeface="Helvetica Neue"/>
                <a:ea typeface="Helvetica Neue"/>
                <a:cs typeface="Helvetica Neue"/>
                <a:sym typeface="Helvetica Neue"/>
              </a:rPr>
              <a:t>const</a:t>
            </a:r>
            <a:r>
              <a:rPr lang="en" sz="1200">
                <a:solidFill>
                  <a:schemeClr val="dk1"/>
                </a:solidFill>
                <a:highlight>
                  <a:srgbClr val="FFFFFF"/>
                </a:highlight>
                <a:latin typeface="Helvetica Neue"/>
                <a:ea typeface="Helvetica Neue"/>
                <a:cs typeface="Helvetica Neue"/>
                <a:sym typeface="Helvetica Neue"/>
              </a:rPr>
              <a:t>   </a:t>
            </a:r>
            <a:r>
              <a:rPr b="1" lang="en" sz="1200">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pre-treatment baseline for the control group.</a:t>
            </a:r>
            <a:endParaRPr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i="1" lang="en" sz="1200">
                <a:solidFill>
                  <a:schemeClr val="dk1"/>
                </a:solidFill>
                <a:highlight>
                  <a:srgbClr val="FFFFFF"/>
                </a:highlight>
                <a:latin typeface="Helvetica Neue"/>
                <a:ea typeface="Helvetica Neue"/>
                <a:cs typeface="Helvetica Neue"/>
                <a:sym typeface="Helvetica Neue"/>
              </a:rPr>
              <a:t>const</a:t>
            </a:r>
            <a:r>
              <a:rPr lang="en" sz="1200">
                <a:solidFill>
                  <a:schemeClr val="dk1"/>
                </a:solidFill>
                <a:highlight>
                  <a:srgbClr val="FFFFFF"/>
                </a:highlight>
                <a:latin typeface="Helvetica Neue"/>
                <a:ea typeface="Helvetica Neue"/>
                <a:cs typeface="Helvetica Neue"/>
                <a:sym typeface="Helvetica Neue"/>
              </a:rPr>
              <a:t> + </a:t>
            </a:r>
            <a:r>
              <a:rPr i="1" lang="en" sz="1200">
                <a:solidFill>
                  <a:schemeClr val="dk1"/>
                </a:solidFill>
                <a:highlight>
                  <a:srgbClr val="FFFFFF"/>
                </a:highlight>
                <a:latin typeface="Helvetica Neue"/>
                <a:ea typeface="Helvetica Neue"/>
                <a:cs typeface="Helvetica Neue"/>
                <a:sym typeface="Helvetica Neue"/>
              </a:rPr>
              <a:t>exposed</a:t>
            </a:r>
            <a:r>
              <a:rPr lang="en" sz="1200">
                <a:solidFill>
                  <a:schemeClr val="dk1"/>
                </a:solidFill>
                <a:highlight>
                  <a:srgbClr val="FFFFFF"/>
                </a:highlight>
                <a:latin typeface="Helvetica Neue"/>
                <a:ea typeface="Helvetica Neue"/>
                <a:cs typeface="Helvetica Neue"/>
                <a:sym typeface="Helvetica Neue"/>
              </a:rPr>
              <a:t>   </a:t>
            </a:r>
            <a:r>
              <a:rPr b="1" lang="en" sz="1200">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pre-treatment baseline for the treatment group.</a:t>
            </a:r>
            <a:endParaRPr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i="1" lang="en" sz="1200">
                <a:solidFill>
                  <a:schemeClr val="dk1"/>
                </a:solidFill>
                <a:highlight>
                  <a:srgbClr val="FFFFFF"/>
                </a:highlight>
                <a:latin typeface="Helvetica Neue"/>
                <a:ea typeface="Helvetica Neue"/>
                <a:cs typeface="Helvetica Neue"/>
                <a:sym typeface="Helvetica Neue"/>
              </a:rPr>
              <a:t>const</a:t>
            </a:r>
            <a:r>
              <a:rPr lang="en" sz="1200">
                <a:solidFill>
                  <a:schemeClr val="dk1"/>
                </a:solidFill>
                <a:highlight>
                  <a:srgbClr val="FFFFFF"/>
                </a:highlight>
                <a:latin typeface="Helvetica Neue"/>
                <a:ea typeface="Helvetica Neue"/>
                <a:cs typeface="Helvetica Neue"/>
                <a:sym typeface="Helvetica Neue"/>
              </a:rPr>
              <a:t> + </a:t>
            </a:r>
            <a:r>
              <a:rPr i="1" lang="en" sz="1200">
                <a:solidFill>
                  <a:schemeClr val="dk1"/>
                </a:solidFill>
                <a:highlight>
                  <a:srgbClr val="FFFFFF"/>
                </a:highlight>
                <a:latin typeface="Helvetica Neue"/>
                <a:ea typeface="Helvetica Neue"/>
                <a:cs typeface="Helvetica Neue"/>
                <a:sym typeface="Helvetica Neue"/>
              </a:rPr>
              <a:t>interrupted</a:t>
            </a:r>
            <a:r>
              <a:rPr lang="en" sz="1200">
                <a:solidFill>
                  <a:schemeClr val="dk1"/>
                </a:solidFill>
                <a:highlight>
                  <a:srgbClr val="FFFFFF"/>
                </a:highlight>
                <a:latin typeface="Helvetica Neue"/>
                <a:ea typeface="Helvetica Neue"/>
                <a:cs typeface="Helvetica Neue"/>
                <a:sym typeface="Helvetica Neue"/>
              </a:rPr>
              <a:t>   </a:t>
            </a:r>
            <a:r>
              <a:rPr b="1" lang="en" sz="1200">
                <a:solidFill>
                  <a:schemeClr val="dk1"/>
                </a:solidFill>
                <a:highlight>
                  <a:srgbClr val="FFFFFF"/>
                </a:highlight>
                <a:latin typeface="Helvetica Neue"/>
                <a:ea typeface="Helvetica Neue"/>
                <a:cs typeface="Helvetica Neue"/>
                <a:sym typeface="Helvetica Neue"/>
              </a:rPr>
              <a:t>=  </a:t>
            </a:r>
            <a:r>
              <a:rPr lang="en" sz="1200">
                <a:solidFill>
                  <a:schemeClr val="dk1"/>
                </a:solidFill>
                <a:highlight>
                  <a:srgbClr val="FFFFFF"/>
                </a:highlight>
                <a:latin typeface="Helvetica Neue"/>
                <a:ea typeface="Helvetica Neue"/>
                <a:cs typeface="Helvetica Neue"/>
                <a:sym typeface="Helvetica Neue"/>
              </a:rPr>
              <a:t> The post-treatment baseline for the control group.</a:t>
            </a:r>
            <a:endParaRPr sz="12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rPr i="1" lang="en" sz="1200">
                <a:solidFill>
                  <a:schemeClr val="dk1"/>
                </a:solidFill>
                <a:highlight>
                  <a:srgbClr val="FFFFFF"/>
                </a:highlight>
                <a:latin typeface="Helvetica Neue"/>
                <a:ea typeface="Helvetica Neue"/>
                <a:cs typeface="Helvetica Neue"/>
                <a:sym typeface="Helvetica Neue"/>
              </a:rPr>
              <a:t>const</a:t>
            </a:r>
            <a:r>
              <a:rPr lang="en" sz="1200">
                <a:solidFill>
                  <a:schemeClr val="dk1"/>
                </a:solidFill>
                <a:highlight>
                  <a:srgbClr val="FFFFFF"/>
                </a:highlight>
                <a:latin typeface="Helvetica Neue"/>
                <a:ea typeface="Helvetica Neue"/>
                <a:cs typeface="Helvetica Neue"/>
                <a:sym typeface="Helvetica Neue"/>
              </a:rPr>
              <a:t> + </a:t>
            </a:r>
            <a:r>
              <a:rPr i="1" lang="en" sz="1200">
                <a:solidFill>
                  <a:schemeClr val="dk1"/>
                </a:solidFill>
                <a:highlight>
                  <a:srgbClr val="FFFFFF"/>
                </a:highlight>
                <a:latin typeface="Helvetica Neue"/>
                <a:ea typeface="Helvetica Neue"/>
                <a:cs typeface="Helvetica Neue"/>
                <a:sym typeface="Helvetica Neue"/>
              </a:rPr>
              <a:t>interrupted</a:t>
            </a:r>
            <a:r>
              <a:rPr lang="en" sz="1200">
                <a:solidFill>
                  <a:schemeClr val="dk1"/>
                </a:solidFill>
                <a:highlight>
                  <a:srgbClr val="FFFFFF"/>
                </a:highlight>
                <a:latin typeface="Helvetica Neue"/>
                <a:ea typeface="Helvetica Neue"/>
                <a:cs typeface="Helvetica Neue"/>
                <a:sym typeface="Helvetica Neue"/>
              </a:rPr>
              <a:t> + </a:t>
            </a:r>
            <a:r>
              <a:rPr i="1" lang="en" sz="1200">
                <a:solidFill>
                  <a:schemeClr val="dk1"/>
                </a:solidFill>
                <a:highlight>
                  <a:srgbClr val="FFFFFF"/>
                </a:highlight>
                <a:latin typeface="Helvetica Neue"/>
                <a:ea typeface="Helvetica Neue"/>
                <a:cs typeface="Helvetica Neue"/>
                <a:sym typeface="Helvetica Neue"/>
              </a:rPr>
              <a:t>exposed</a:t>
            </a:r>
            <a:r>
              <a:rPr lang="en" sz="1200">
                <a:solidFill>
                  <a:schemeClr val="dk1"/>
                </a:solidFill>
                <a:highlight>
                  <a:srgbClr val="FFFFFF"/>
                </a:highlight>
                <a:latin typeface="Helvetica Neue"/>
                <a:ea typeface="Helvetica Neue"/>
                <a:cs typeface="Helvetica Neue"/>
                <a:sym typeface="Helvetica Neue"/>
              </a:rPr>
              <a:t>   </a:t>
            </a:r>
            <a:r>
              <a:rPr b="1" lang="en" sz="1200">
                <a:solidFill>
                  <a:schemeClr val="dk1"/>
                </a:solidFill>
                <a:highlight>
                  <a:srgbClr val="FFFFFF"/>
                </a:highlight>
                <a:latin typeface="Helvetica Neue"/>
                <a:ea typeface="Helvetica Neue"/>
                <a:cs typeface="Helvetica Neue"/>
                <a:sym typeface="Helvetica Neue"/>
              </a:rPr>
              <a:t>=</a:t>
            </a:r>
            <a:r>
              <a:rPr lang="en" sz="1200">
                <a:solidFill>
                  <a:schemeClr val="dk1"/>
                </a:solidFill>
                <a:highlight>
                  <a:srgbClr val="FFFFFF"/>
                </a:highlight>
                <a:latin typeface="Helvetica Neue"/>
                <a:ea typeface="Helvetica Neue"/>
                <a:cs typeface="Helvetica Neue"/>
                <a:sym typeface="Helvetica Neue"/>
              </a:rPr>
              <a:t>   The post-treatment baseline for the treatment group.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6"/>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231" name="Google Shape;231;p26"/>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232" name="Google Shape;232;p26"/>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Sensitivity Analysis</a:t>
            </a:r>
            <a:endParaRPr b="1" i="0" sz="2400" u="none" cap="none" strike="noStrike">
              <a:solidFill>
                <a:srgbClr val="FFFFFF"/>
              </a:solidFill>
              <a:latin typeface="Arial"/>
              <a:ea typeface="Arial"/>
              <a:cs typeface="Arial"/>
              <a:sym typeface="Arial"/>
            </a:endParaRPr>
          </a:p>
        </p:txBody>
      </p:sp>
      <p:sp>
        <p:nvSpPr>
          <p:cNvPr id="233" name="Google Shape;233;p26"/>
          <p:cNvSpPr/>
          <p:nvPr/>
        </p:nvSpPr>
        <p:spPr>
          <a:xfrm>
            <a:off x="311150" y="1422600"/>
            <a:ext cx="3197400" cy="831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What if I picked the wrong number of days?</a:t>
            </a:r>
            <a:endParaRPr sz="2000">
              <a:solidFill>
                <a:schemeClr val="lt1"/>
              </a:solidFill>
            </a:endParaRPr>
          </a:p>
        </p:txBody>
      </p:sp>
      <p:sp>
        <p:nvSpPr>
          <p:cNvPr id="234" name="Google Shape;234;p26"/>
          <p:cNvSpPr/>
          <p:nvPr/>
        </p:nvSpPr>
        <p:spPr>
          <a:xfrm>
            <a:off x="2709700" y="2105300"/>
            <a:ext cx="3197400" cy="11400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How would my analysis look like if I had used a different bandwidth?</a:t>
            </a:r>
            <a:endParaRPr sz="2000">
              <a:solidFill>
                <a:schemeClr val="lt1"/>
              </a:solidFill>
            </a:endParaRPr>
          </a:p>
        </p:txBody>
      </p:sp>
      <p:sp>
        <p:nvSpPr>
          <p:cNvPr id="235" name="Google Shape;235;p26"/>
          <p:cNvSpPr/>
          <p:nvPr/>
        </p:nvSpPr>
        <p:spPr>
          <a:xfrm>
            <a:off x="5486575" y="2974400"/>
            <a:ext cx="3197400" cy="831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Let’s plot the coefficients over all bandwidths</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7"/>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241" name="Google Shape;241;p27"/>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242" name="Google Shape;242;p27"/>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Falsification (Placebo) Tests</a:t>
            </a:r>
            <a:endParaRPr b="1" i="0" sz="2400" u="none" cap="none" strike="noStrike">
              <a:solidFill>
                <a:srgbClr val="FFFFFF"/>
              </a:solidFill>
              <a:latin typeface="Arial"/>
              <a:ea typeface="Arial"/>
              <a:cs typeface="Arial"/>
              <a:sym typeface="Arial"/>
            </a:endParaRPr>
          </a:p>
        </p:txBody>
      </p:sp>
      <p:pic>
        <p:nvPicPr>
          <p:cNvPr id="243" name="Google Shape;243;p27"/>
          <p:cNvPicPr preferRelativeResize="0"/>
          <p:nvPr/>
        </p:nvPicPr>
        <p:blipFill>
          <a:blip r:embed="rId5">
            <a:alphaModFix/>
          </a:blip>
          <a:stretch>
            <a:fillRect/>
          </a:stretch>
        </p:blipFill>
        <p:spPr>
          <a:xfrm>
            <a:off x="152400" y="3060951"/>
            <a:ext cx="2991004" cy="1912525"/>
          </a:xfrm>
          <a:prstGeom prst="rect">
            <a:avLst/>
          </a:prstGeom>
          <a:noFill/>
          <a:ln>
            <a:noFill/>
          </a:ln>
        </p:spPr>
      </p:pic>
      <p:pic>
        <p:nvPicPr>
          <p:cNvPr id="244" name="Google Shape;244;p27"/>
          <p:cNvPicPr preferRelativeResize="0"/>
          <p:nvPr/>
        </p:nvPicPr>
        <p:blipFill>
          <a:blip r:embed="rId6">
            <a:alphaModFix/>
          </a:blip>
          <a:stretch>
            <a:fillRect/>
          </a:stretch>
        </p:blipFill>
        <p:spPr>
          <a:xfrm>
            <a:off x="6131100" y="870900"/>
            <a:ext cx="2942102" cy="1912525"/>
          </a:xfrm>
          <a:prstGeom prst="rect">
            <a:avLst/>
          </a:prstGeom>
          <a:noFill/>
          <a:ln>
            <a:noFill/>
          </a:ln>
        </p:spPr>
      </p:pic>
      <p:pic>
        <p:nvPicPr>
          <p:cNvPr id="245" name="Google Shape;245;p27"/>
          <p:cNvPicPr preferRelativeResize="0"/>
          <p:nvPr/>
        </p:nvPicPr>
        <p:blipFill>
          <a:blip r:embed="rId7">
            <a:alphaModFix/>
          </a:blip>
          <a:stretch>
            <a:fillRect/>
          </a:stretch>
        </p:blipFill>
        <p:spPr>
          <a:xfrm>
            <a:off x="3076500" y="870900"/>
            <a:ext cx="2990999" cy="1912547"/>
          </a:xfrm>
          <a:prstGeom prst="rect">
            <a:avLst/>
          </a:prstGeom>
          <a:noFill/>
          <a:ln>
            <a:noFill/>
          </a:ln>
        </p:spPr>
      </p:pic>
      <p:pic>
        <p:nvPicPr>
          <p:cNvPr id="246" name="Google Shape;246;p27"/>
          <p:cNvPicPr preferRelativeResize="0"/>
          <p:nvPr/>
        </p:nvPicPr>
        <p:blipFill>
          <a:blip r:embed="rId8">
            <a:alphaModFix/>
          </a:blip>
          <a:stretch>
            <a:fillRect/>
          </a:stretch>
        </p:blipFill>
        <p:spPr>
          <a:xfrm>
            <a:off x="3164550" y="3060948"/>
            <a:ext cx="2942100" cy="1912515"/>
          </a:xfrm>
          <a:prstGeom prst="rect">
            <a:avLst/>
          </a:prstGeom>
          <a:noFill/>
          <a:ln>
            <a:noFill/>
          </a:ln>
        </p:spPr>
      </p:pic>
      <p:pic>
        <p:nvPicPr>
          <p:cNvPr id="247" name="Google Shape;247;p27"/>
          <p:cNvPicPr preferRelativeResize="0"/>
          <p:nvPr/>
        </p:nvPicPr>
        <p:blipFill>
          <a:blip r:embed="rId9">
            <a:alphaModFix/>
          </a:blip>
          <a:stretch>
            <a:fillRect/>
          </a:stretch>
        </p:blipFill>
        <p:spPr>
          <a:xfrm>
            <a:off x="6106650" y="3060950"/>
            <a:ext cx="2990994" cy="1912525"/>
          </a:xfrm>
          <a:prstGeom prst="rect">
            <a:avLst/>
          </a:prstGeom>
          <a:noFill/>
          <a:ln>
            <a:noFill/>
          </a:ln>
        </p:spPr>
      </p:pic>
      <p:sp>
        <p:nvSpPr>
          <p:cNvPr id="248" name="Google Shape;248;p27"/>
          <p:cNvSpPr/>
          <p:nvPr/>
        </p:nvSpPr>
        <p:spPr>
          <a:xfrm>
            <a:off x="152400" y="870900"/>
            <a:ext cx="2804100" cy="1761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What if my start date is wrong or meaningless? </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1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8"/>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254" name="Google Shape;254;p28"/>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255" name="Google Shape;255;p28"/>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Falsification (Placebo) Tests</a:t>
            </a:r>
            <a:endParaRPr b="1" i="0" sz="2400" u="none" cap="none" strike="noStrike">
              <a:solidFill>
                <a:srgbClr val="FFFFFF"/>
              </a:solidFill>
              <a:latin typeface="Arial"/>
              <a:ea typeface="Arial"/>
              <a:cs typeface="Arial"/>
              <a:sym typeface="Arial"/>
            </a:endParaRPr>
          </a:p>
        </p:txBody>
      </p:sp>
      <p:sp>
        <p:nvSpPr>
          <p:cNvPr id="256" name="Google Shape;256;p28"/>
          <p:cNvSpPr/>
          <p:nvPr/>
        </p:nvSpPr>
        <p:spPr>
          <a:xfrm>
            <a:off x="152400" y="870900"/>
            <a:ext cx="3054300" cy="593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How to measure this?</a:t>
            </a:r>
            <a:endParaRPr sz="2000">
              <a:solidFill>
                <a:schemeClr val="lt1"/>
              </a:solidFill>
            </a:endParaRPr>
          </a:p>
        </p:txBody>
      </p:sp>
      <p:sp>
        <p:nvSpPr>
          <p:cNvPr id="257" name="Google Shape;257;p28"/>
          <p:cNvSpPr/>
          <p:nvPr/>
        </p:nvSpPr>
        <p:spPr>
          <a:xfrm>
            <a:off x="439150" y="1510625"/>
            <a:ext cx="3054300" cy="5934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Wald Test</a:t>
            </a:r>
            <a:endParaRPr sz="2000">
              <a:solidFill>
                <a:schemeClr val="lt1"/>
              </a:solidFill>
            </a:endParaRPr>
          </a:p>
        </p:txBody>
      </p:sp>
      <p:sp>
        <p:nvSpPr>
          <p:cNvPr id="258" name="Google Shape;258;p28"/>
          <p:cNvSpPr/>
          <p:nvPr/>
        </p:nvSpPr>
        <p:spPr>
          <a:xfrm>
            <a:off x="439150" y="2150350"/>
            <a:ext cx="3054300" cy="5934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Likelihood Ratio Test</a:t>
            </a:r>
            <a:endParaRPr sz="2000">
              <a:solidFill>
                <a:schemeClr val="lt1"/>
              </a:solidFill>
            </a:endParaRPr>
          </a:p>
        </p:txBody>
      </p:sp>
      <p:sp>
        <p:nvSpPr>
          <p:cNvPr id="259" name="Google Shape;259;p28"/>
          <p:cNvSpPr/>
          <p:nvPr/>
        </p:nvSpPr>
        <p:spPr>
          <a:xfrm>
            <a:off x="439150" y="2790075"/>
            <a:ext cx="3054300" cy="5934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Lagrange Multiplier Test</a:t>
            </a:r>
            <a:endParaRPr sz="2000">
              <a:solidFill>
                <a:schemeClr val="lt1"/>
              </a:solidFill>
            </a:endParaRPr>
          </a:p>
        </p:txBody>
      </p:sp>
      <p:sp>
        <p:nvSpPr>
          <p:cNvPr id="260" name="Google Shape;260;p28"/>
          <p:cNvSpPr/>
          <p:nvPr/>
        </p:nvSpPr>
        <p:spPr>
          <a:xfrm>
            <a:off x="3265750" y="870900"/>
            <a:ext cx="48714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Search for structural breaks in the data</a:t>
            </a:r>
            <a:endParaRPr sz="2000">
              <a:solidFill>
                <a:schemeClr val="lt1"/>
              </a:solidFill>
            </a:endParaRPr>
          </a:p>
        </p:txBody>
      </p:sp>
      <p:pic>
        <p:nvPicPr>
          <p:cNvPr id="261" name="Google Shape;261;p28"/>
          <p:cNvPicPr preferRelativeResize="0"/>
          <p:nvPr/>
        </p:nvPicPr>
        <p:blipFill rotWithShape="1">
          <a:blip r:embed="rId5">
            <a:alphaModFix/>
          </a:blip>
          <a:srcRect b="52834" l="0" r="57072" t="0"/>
          <a:stretch/>
        </p:blipFill>
        <p:spPr>
          <a:xfrm>
            <a:off x="818875" y="3562875"/>
            <a:ext cx="2294850" cy="1377374"/>
          </a:xfrm>
          <a:prstGeom prst="rect">
            <a:avLst/>
          </a:prstGeom>
          <a:noFill/>
          <a:ln>
            <a:noFill/>
          </a:ln>
        </p:spPr>
      </p:pic>
      <p:sp>
        <p:nvSpPr>
          <p:cNvPr id="262" name="Google Shape;262;p28"/>
          <p:cNvSpPr txBox="1"/>
          <p:nvPr>
            <p:ph idx="1" type="body"/>
          </p:nvPr>
        </p:nvSpPr>
        <p:spPr>
          <a:xfrm>
            <a:off x="3790625" y="1579450"/>
            <a:ext cx="49860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t>The Wald test works by testing the null hypothesis that a set of parameters is equal to some value. In the model being tested here, the null hypothesis is that the coefficients are simultaneously equal to zero (i.e. the whole model is useless).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To give you an intuition about how the test works, it tests how far the estimated parameters are from zero (or any other value under the null hypothesis) in standard errors, similar to the hypothesis tests typically printed in regression output. The difference is that the Wald test can be used to test multiple parameters simultaneously, while the tests typically printed in regression output only test one parameter at a time.</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If the test fails to reject the null hypothesis, this suggests that removing all variables from the model will not substantially harm the fit of that model, since a predictor with a coefficient that is very small relative to its standard error is generally not doing much to help predict the dependent variable.</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lang="en" sz="1000"/>
              <a:t>The test takes into account not only the variances of the individual coefficient estimates but also the covariances among them, which is important with correlated predictors that typically are found in practice. </a:t>
            </a:r>
            <a:endParaRPr sz="1000"/>
          </a:p>
        </p:txBody>
      </p:sp>
      <p:sp>
        <p:nvSpPr>
          <p:cNvPr id="263" name="Google Shape;263;p28"/>
          <p:cNvSpPr/>
          <p:nvPr/>
        </p:nvSpPr>
        <p:spPr>
          <a:xfrm>
            <a:off x="439150" y="1510625"/>
            <a:ext cx="3054300" cy="593400"/>
          </a:xfrm>
          <a:prstGeom prst="roundRect">
            <a:avLst>
              <a:gd fmla="val 16667" name="adj"/>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Wald Test</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9"/>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269" name="Google Shape;269;p29"/>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270" name="Google Shape;270;p29"/>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Falsification (Placebo) Tests</a:t>
            </a:r>
            <a:endParaRPr b="1" i="0" sz="2400" u="none" cap="none" strike="noStrike">
              <a:solidFill>
                <a:srgbClr val="FFFFFF"/>
              </a:solidFill>
              <a:latin typeface="Arial"/>
              <a:ea typeface="Arial"/>
              <a:cs typeface="Arial"/>
              <a:sym typeface="Arial"/>
            </a:endParaRPr>
          </a:p>
        </p:txBody>
      </p:sp>
      <p:pic>
        <p:nvPicPr>
          <p:cNvPr id="271" name="Google Shape;271;p29"/>
          <p:cNvPicPr preferRelativeResize="0"/>
          <p:nvPr/>
        </p:nvPicPr>
        <p:blipFill>
          <a:blip r:embed="rId5">
            <a:alphaModFix/>
          </a:blip>
          <a:stretch>
            <a:fillRect/>
          </a:stretch>
        </p:blipFill>
        <p:spPr>
          <a:xfrm>
            <a:off x="1585913" y="969498"/>
            <a:ext cx="5972175" cy="3895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0"/>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277" name="Google Shape;277;p30"/>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278" name="Google Shape;278;p30"/>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Falsification (Placebo) Tests</a:t>
            </a:r>
            <a:endParaRPr b="1" i="0" sz="2400" u="none" cap="none" strike="noStrike">
              <a:solidFill>
                <a:srgbClr val="FFFFFF"/>
              </a:solidFill>
              <a:latin typeface="Arial"/>
              <a:ea typeface="Arial"/>
              <a:cs typeface="Arial"/>
              <a:sym typeface="Arial"/>
            </a:endParaRPr>
          </a:p>
        </p:txBody>
      </p:sp>
      <p:sp>
        <p:nvSpPr>
          <p:cNvPr id="279" name="Google Shape;279;p30"/>
          <p:cNvSpPr txBox="1"/>
          <p:nvPr/>
        </p:nvSpPr>
        <p:spPr>
          <a:xfrm>
            <a:off x="0" y="593400"/>
            <a:ext cx="9144000" cy="45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t>Thank you!</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65" name="Google Shape;65;p14"/>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66" name="Google Shape;66;p14"/>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lang="en" sz="2400">
                <a:solidFill>
                  <a:srgbClr val="FFFFFF"/>
                </a:solidFill>
              </a:rPr>
              <a:t>Follow Along</a:t>
            </a:r>
            <a:endParaRPr b="1" i="0" sz="2400" u="none" cap="none" strike="noStrike">
              <a:solidFill>
                <a:srgbClr val="FFFFFF"/>
              </a:solidFill>
              <a:latin typeface="Arial"/>
              <a:ea typeface="Arial"/>
              <a:cs typeface="Arial"/>
              <a:sym typeface="Arial"/>
            </a:endParaRPr>
          </a:p>
        </p:txBody>
      </p:sp>
      <p:sp>
        <p:nvSpPr>
          <p:cNvPr id="67" name="Google Shape;67;p14"/>
          <p:cNvSpPr txBox="1"/>
          <p:nvPr/>
        </p:nvSpPr>
        <p:spPr>
          <a:xfrm>
            <a:off x="136800" y="968300"/>
            <a:ext cx="8870400" cy="349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2400">
                <a:solidFill>
                  <a:srgbClr val="434343"/>
                </a:solidFill>
              </a:rPr>
              <a:t>Follow along with the workshop by cloning the GitHub repository</a:t>
            </a:r>
            <a:endParaRPr b="1" sz="2400">
              <a:solidFill>
                <a:srgbClr val="434343"/>
              </a:solidFill>
            </a:endParaRPr>
          </a:p>
          <a:p>
            <a:pPr indent="0" lvl="0" marL="0" marR="0" rtl="0" algn="l">
              <a:lnSpc>
                <a:spcPct val="115000"/>
              </a:lnSpc>
              <a:spcBef>
                <a:spcPts val="1000"/>
              </a:spcBef>
              <a:spcAft>
                <a:spcPts val="0"/>
              </a:spcAft>
              <a:buNone/>
            </a:pPr>
            <a:r>
              <a:t/>
            </a:r>
            <a:endParaRPr b="1" sz="2400">
              <a:solidFill>
                <a:srgbClr val="434343"/>
              </a:solidFill>
            </a:endParaRPr>
          </a:p>
          <a:p>
            <a:pPr indent="0" lvl="0" marL="0" marR="0" rtl="0" algn="ctr">
              <a:lnSpc>
                <a:spcPct val="115000"/>
              </a:lnSpc>
              <a:spcBef>
                <a:spcPts val="1000"/>
              </a:spcBef>
              <a:spcAft>
                <a:spcPts val="0"/>
              </a:spcAft>
              <a:buNone/>
            </a:pPr>
            <a:r>
              <a:rPr b="1" lang="en" sz="2600" u="sng">
                <a:solidFill>
                  <a:schemeClr val="hlink"/>
                </a:solidFill>
                <a:hlinkClick r:id="rId5"/>
              </a:rPr>
              <a:t>https://github.com/gridsusc/</a:t>
            </a:r>
            <a:r>
              <a:rPr b="1" lang="en" sz="2600" u="sng">
                <a:solidFill>
                  <a:schemeClr val="hlink"/>
                </a:solidFill>
                <a:hlinkClick r:id="rId6"/>
              </a:rPr>
              <a:t>GRIDS-Tutorials/the_rest_of_the_URL</a:t>
            </a:r>
            <a:endParaRPr b="1" sz="2600">
              <a:solidFill>
                <a:srgbClr val="434343"/>
              </a:solidFill>
            </a:endParaRPr>
          </a:p>
          <a:p>
            <a:pPr indent="0" lvl="0" marL="0" marR="0" rtl="0" algn="l">
              <a:lnSpc>
                <a:spcPct val="115000"/>
              </a:lnSpc>
              <a:spcBef>
                <a:spcPts val="1000"/>
              </a:spcBef>
              <a:spcAft>
                <a:spcPts val="1000"/>
              </a:spcAft>
              <a:buNone/>
            </a:pPr>
            <a:r>
              <a:t/>
            </a:r>
            <a:endParaRPr b="1" sz="18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b="0" l="46862" r="0" t="5535"/>
          <a:stretch/>
        </p:blipFill>
        <p:spPr>
          <a:xfrm>
            <a:off x="5731412" y="593400"/>
            <a:ext cx="3412577" cy="4550100"/>
          </a:xfrm>
          <a:prstGeom prst="rect">
            <a:avLst/>
          </a:prstGeom>
          <a:noFill/>
          <a:ln>
            <a:noFill/>
          </a:ln>
        </p:spPr>
      </p:pic>
      <p:pic>
        <p:nvPicPr>
          <p:cNvPr id="73" name="Google Shape;73;p15"/>
          <p:cNvPicPr preferRelativeResize="0"/>
          <p:nvPr/>
        </p:nvPicPr>
        <p:blipFill rotWithShape="1">
          <a:blip r:embed="rId4">
            <a:alphaModFix/>
          </a:blip>
          <a:srcRect b="44758" l="0" r="0" t="44757"/>
          <a:stretch/>
        </p:blipFill>
        <p:spPr>
          <a:xfrm>
            <a:off x="0" y="0"/>
            <a:ext cx="9144000" cy="593398"/>
          </a:xfrm>
          <a:prstGeom prst="rect">
            <a:avLst/>
          </a:prstGeom>
          <a:noFill/>
          <a:ln>
            <a:noFill/>
          </a:ln>
        </p:spPr>
      </p:pic>
      <p:pic>
        <p:nvPicPr>
          <p:cNvPr descr="GRIDS logo.png" id="74" name="Google Shape;74;p15"/>
          <p:cNvPicPr preferRelativeResize="0"/>
          <p:nvPr/>
        </p:nvPicPr>
        <p:blipFill rotWithShape="1">
          <a:blip r:embed="rId5">
            <a:alphaModFix/>
          </a:blip>
          <a:srcRect b="0" l="0" r="0" t="0"/>
          <a:stretch/>
        </p:blipFill>
        <p:spPr>
          <a:xfrm>
            <a:off x="7264125" y="147687"/>
            <a:ext cx="1651275" cy="298025"/>
          </a:xfrm>
          <a:prstGeom prst="rect">
            <a:avLst/>
          </a:prstGeom>
          <a:noFill/>
          <a:ln>
            <a:noFill/>
          </a:ln>
        </p:spPr>
      </p:pic>
      <p:sp>
        <p:nvSpPr>
          <p:cNvPr id="75" name="Google Shape;75;p15"/>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lang="en" sz="2400">
                <a:solidFill>
                  <a:srgbClr val="FFFFFF"/>
                </a:solidFill>
              </a:rPr>
              <a:t>Introduction</a:t>
            </a:r>
            <a:endParaRPr b="1" i="0" sz="2400" u="none" cap="none" strike="noStrike">
              <a:solidFill>
                <a:srgbClr val="FFFFFF"/>
              </a:solidFill>
              <a:latin typeface="Arial"/>
              <a:ea typeface="Arial"/>
              <a:cs typeface="Arial"/>
              <a:sym typeface="Arial"/>
            </a:endParaRPr>
          </a:p>
        </p:txBody>
      </p:sp>
      <p:pic>
        <p:nvPicPr>
          <p:cNvPr id="76" name="Google Shape;76;p15"/>
          <p:cNvPicPr preferRelativeResize="0"/>
          <p:nvPr/>
        </p:nvPicPr>
        <p:blipFill>
          <a:blip r:embed="rId6">
            <a:alphaModFix/>
          </a:blip>
          <a:stretch>
            <a:fillRect/>
          </a:stretch>
        </p:blipFill>
        <p:spPr>
          <a:xfrm>
            <a:off x="5731411" y="593400"/>
            <a:ext cx="3412573" cy="4550098"/>
          </a:xfrm>
          <a:prstGeom prst="rect">
            <a:avLst/>
          </a:prstGeom>
          <a:noFill/>
          <a:ln>
            <a:noFill/>
          </a:ln>
        </p:spPr>
      </p:pic>
      <p:sp>
        <p:nvSpPr>
          <p:cNvPr id="77" name="Google Shape;77;p15"/>
          <p:cNvSpPr/>
          <p:nvPr/>
        </p:nvSpPr>
        <p:spPr>
          <a:xfrm>
            <a:off x="370875" y="1091125"/>
            <a:ext cx="2287200" cy="593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Matheus Schmitz</a:t>
            </a:r>
            <a:endParaRPr sz="2000">
              <a:solidFill>
                <a:schemeClr val="lt1"/>
              </a:solidFill>
            </a:endParaRPr>
          </a:p>
        </p:txBody>
      </p:sp>
      <p:sp>
        <p:nvSpPr>
          <p:cNvPr id="78" name="Google Shape;78;p15"/>
          <p:cNvSpPr/>
          <p:nvPr/>
        </p:nvSpPr>
        <p:spPr>
          <a:xfrm>
            <a:off x="370875" y="2275050"/>
            <a:ext cx="3177600" cy="593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MS Applied Data Science</a:t>
            </a:r>
            <a:endParaRPr sz="2000">
              <a:solidFill>
                <a:schemeClr val="lt1"/>
              </a:solidFill>
            </a:endParaRPr>
          </a:p>
        </p:txBody>
      </p:sp>
      <p:sp>
        <p:nvSpPr>
          <p:cNvPr id="79" name="Google Shape;79;p15"/>
          <p:cNvSpPr/>
          <p:nvPr/>
        </p:nvSpPr>
        <p:spPr>
          <a:xfrm>
            <a:off x="370875" y="2868450"/>
            <a:ext cx="27246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Machine Learning TA</a:t>
            </a:r>
            <a:endParaRPr sz="2000">
              <a:solidFill>
                <a:schemeClr val="lt1"/>
              </a:solidFill>
            </a:endParaRPr>
          </a:p>
        </p:txBody>
      </p:sp>
      <p:sp>
        <p:nvSpPr>
          <p:cNvPr id="80" name="Google Shape;80;p15"/>
          <p:cNvSpPr/>
          <p:nvPr/>
        </p:nvSpPr>
        <p:spPr>
          <a:xfrm>
            <a:off x="370875" y="3458975"/>
            <a:ext cx="5171400" cy="593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Research @ Information Sciences Institute</a:t>
            </a:r>
            <a:endParaRPr sz="2000">
              <a:solidFill>
                <a:schemeClr val="lt1"/>
              </a:solidFill>
            </a:endParaRPr>
          </a:p>
        </p:txBody>
      </p:sp>
      <p:sp>
        <p:nvSpPr>
          <p:cNvPr id="81" name="Google Shape;81;p15"/>
          <p:cNvSpPr/>
          <p:nvPr/>
        </p:nvSpPr>
        <p:spPr>
          <a:xfrm>
            <a:off x="370875" y="4052375"/>
            <a:ext cx="26313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Student Ambassador</a:t>
            </a:r>
            <a:endParaRPr sz="2000">
              <a:solidFill>
                <a:schemeClr val="lt1"/>
              </a:solidFill>
            </a:endParaRPr>
          </a:p>
        </p:txBody>
      </p:sp>
      <p:sp>
        <p:nvSpPr>
          <p:cNvPr id="82" name="Google Shape;82;p15"/>
          <p:cNvSpPr/>
          <p:nvPr/>
        </p:nvSpPr>
        <p:spPr>
          <a:xfrm>
            <a:off x="370875" y="1684525"/>
            <a:ext cx="36051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rPr>
              <a:t>Undergrad Exchange Student</a:t>
            </a:r>
            <a:endParaRPr sz="2000">
              <a:solidFill>
                <a:schemeClr val="lt1"/>
              </a:solidFill>
            </a:endParaRPr>
          </a:p>
        </p:txBody>
      </p:sp>
      <p:sp>
        <p:nvSpPr>
          <p:cNvPr id="83" name="Google Shape;83;p15"/>
          <p:cNvSpPr txBox="1"/>
          <p:nvPr/>
        </p:nvSpPr>
        <p:spPr>
          <a:xfrm>
            <a:off x="0" y="4743300"/>
            <a:ext cx="53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Shout-out to Keith and Goran!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89" name="Google Shape;89;p16"/>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90" name="Google Shape;90;p16"/>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lang="en" sz="2400">
                <a:solidFill>
                  <a:srgbClr val="FFFFFF"/>
                </a:solidFill>
              </a:rPr>
              <a:t>Quasi-Experimental Methods</a:t>
            </a:r>
            <a:endParaRPr b="1" i="0" sz="2400" u="none" cap="none" strike="noStrike">
              <a:solidFill>
                <a:srgbClr val="FFFFFF"/>
              </a:solidFill>
              <a:latin typeface="Arial"/>
              <a:ea typeface="Arial"/>
              <a:cs typeface="Arial"/>
              <a:sym typeface="Arial"/>
            </a:endParaRPr>
          </a:p>
        </p:txBody>
      </p:sp>
      <p:pic>
        <p:nvPicPr>
          <p:cNvPr id="91" name="Google Shape;91;p16"/>
          <p:cNvPicPr preferRelativeResize="0"/>
          <p:nvPr/>
        </p:nvPicPr>
        <p:blipFill>
          <a:blip r:embed="rId5">
            <a:alphaModFix/>
          </a:blip>
          <a:stretch>
            <a:fillRect/>
          </a:stretch>
        </p:blipFill>
        <p:spPr>
          <a:xfrm>
            <a:off x="4045825" y="753763"/>
            <a:ext cx="1894975" cy="1894975"/>
          </a:xfrm>
          <a:prstGeom prst="rect">
            <a:avLst/>
          </a:prstGeom>
          <a:noFill/>
          <a:ln>
            <a:noFill/>
          </a:ln>
        </p:spPr>
      </p:pic>
      <p:pic>
        <p:nvPicPr>
          <p:cNvPr id="92" name="Google Shape;92;p16"/>
          <p:cNvPicPr preferRelativeResize="0"/>
          <p:nvPr/>
        </p:nvPicPr>
        <p:blipFill>
          <a:blip r:embed="rId6">
            <a:alphaModFix/>
          </a:blip>
          <a:stretch>
            <a:fillRect/>
          </a:stretch>
        </p:blipFill>
        <p:spPr>
          <a:xfrm>
            <a:off x="1174648" y="716649"/>
            <a:ext cx="1081500" cy="1969200"/>
          </a:xfrm>
          <a:prstGeom prst="rect">
            <a:avLst/>
          </a:prstGeom>
          <a:noFill/>
          <a:ln>
            <a:noFill/>
          </a:ln>
        </p:spPr>
      </p:pic>
      <p:sp>
        <p:nvSpPr>
          <p:cNvPr id="93" name="Google Shape;93;p16"/>
          <p:cNvSpPr/>
          <p:nvPr/>
        </p:nvSpPr>
        <p:spPr>
          <a:xfrm>
            <a:off x="90375" y="2809100"/>
            <a:ext cx="31518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Double-blind randomized control trials</a:t>
            </a:r>
            <a:endParaRPr sz="2000">
              <a:solidFill>
                <a:schemeClr val="lt1"/>
              </a:solidFill>
            </a:endParaRPr>
          </a:p>
        </p:txBody>
      </p:sp>
      <p:sp>
        <p:nvSpPr>
          <p:cNvPr id="94" name="Google Shape;94;p16"/>
          <p:cNvSpPr/>
          <p:nvPr/>
        </p:nvSpPr>
        <p:spPr>
          <a:xfrm>
            <a:off x="90375" y="3525746"/>
            <a:ext cx="3151800" cy="593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A/B tests</a:t>
            </a:r>
            <a:endParaRPr sz="2000">
              <a:solidFill>
                <a:schemeClr val="lt1"/>
              </a:solidFill>
            </a:endParaRPr>
          </a:p>
        </p:txBody>
      </p:sp>
      <p:sp>
        <p:nvSpPr>
          <p:cNvPr id="95" name="Google Shape;95;p16"/>
          <p:cNvSpPr/>
          <p:nvPr/>
        </p:nvSpPr>
        <p:spPr>
          <a:xfrm>
            <a:off x="3546975" y="2809121"/>
            <a:ext cx="3151800" cy="593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Sometimes you can’t force an experiment</a:t>
            </a:r>
            <a:endParaRPr sz="2000">
              <a:solidFill>
                <a:schemeClr val="lt1"/>
              </a:solidFill>
            </a:endParaRPr>
          </a:p>
        </p:txBody>
      </p:sp>
      <p:sp>
        <p:nvSpPr>
          <p:cNvPr id="96" name="Google Shape;96;p16"/>
          <p:cNvSpPr/>
          <p:nvPr/>
        </p:nvSpPr>
        <p:spPr>
          <a:xfrm>
            <a:off x="3546975" y="3525750"/>
            <a:ext cx="31518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Quasi-Experimental Methods</a:t>
            </a:r>
            <a:endParaRPr sz="2000">
              <a:solidFill>
                <a:schemeClr val="lt1"/>
              </a:solidFill>
            </a:endParaRPr>
          </a:p>
        </p:txBody>
      </p:sp>
      <p:sp>
        <p:nvSpPr>
          <p:cNvPr id="97" name="Google Shape;97;p16"/>
          <p:cNvSpPr/>
          <p:nvPr/>
        </p:nvSpPr>
        <p:spPr>
          <a:xfrm>
            <a:off x="7217338" y="1032125"/>
            <a:ext cx="1817100" cy="10287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Define your study group</a:t>
            </a:r>
            <a:endParaRPr sz="2000">
              <a:solidFill>
                <a:schemeClr val="lt1"/>
              </a:solidFill>
            </a:endParaRPr>
          </a:p>
        </p:txBody>
      </p:sp>
      <p:sp>
        <p:nvSpPr>
          <p:cNvPr id="98" name="Google Shape;98;p16"/>
          <p:cNvSpPr/>
          <p:nvPr/>
        </p:nvSpPr>
        <p:spPr>
          <a:xfrm>
            <a:off x="7217338" y="3798025"/>
            <a:ext cx="1817100" cy="10287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Profit</a:t>
            </a:r>
            <a:endParaRPr sz="2000">
              <a:solidFill>
                <a:schemeClr val="lt1"/>
              </a:solidFill>
            </a:endParaRPr>
          </a:p>
        </p:txBody>
      </p:sp>
      <p:sp>
        <p:nvSpPr>
          <p:cNvPr id="99" name="Google Shape;99;p16"/>
          <p:cNvSpPr/>
          <p:nvPr/>
        </p:nvSpPr>
        <p:spPr>
          <a:xfrm>
            <a:off x="7217350" y="2415088"/>
            <a:ext cx="1817100" cy="10287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a:t>
            </a:r>
            <a:endParaRPr sz="2000">
              <a:solidFill>
                <a:schemeClr val="lt1"/>
              </a:solidFill>
            </a:endParaRPr>
          </a:p>
        </p:txBody>
      </p:sp>
      <p:cxnSp>
        <p:nvCxnSpPr>
          <p:cNvPr id="100" name="Google Shape;100;p16"/>
          <p:cNvCxnSpPr>
            <a:stCxn id="97" idx="1"/>
            <a:endCxn id="99" idx="1"/>
          </p:cNvCxnSpPr>
          <p:nvPr/>
        </p:nvCxnSpPr>
        <p:spPr>
          <a:xfrm>
            <a:off x="7217338" y="1546475"/>
            <a:ext cx="600" cy="1383000"/>
          </a:xfrm>
          <a:prstGeom prst="curvedConnector3">
            <a:avLst>
              <a:gd fmla="val -39687500" name="adj1"/>
            </a:avLst>
          </a:prstGeom>
          <a:noFill/>
          <a:ln cap="flat" cmpd="sng" w="28575">
            <a:solidFill>
              <a:schemeClr val="dk2"/>
            </a:solidFill>
            <a:prstDash val="solid"/>
            <a:round/>
            <a:headEnd len="med" w="med" type="none"/>
            <a:tailEnd len="med" w="med" type="triangle"/>
          </a:ln>
        </p:spPr>
      </p:cxnSp>
      <p:cxnSp>
        <p:nvCxnSpPr>
          <p:cNvPr id="101" name="Google Shape;101;p16"/>
          <p:cNvCxnSpPr>
            <a:stCxn id="99" idx="1"/>
            <a:endCxn id="98" idx="1"/>
          </p:cNvCxnSpPr>
          <p:nvPr/>
        </p:nvCxnSpPr>
        <p:spPr>
          <a:xfrm>
            <a:off x="7217350" y="2929438"/>
            <a:ext cx="600" cy="1383000"/>
          </a:xfrm>
          <a:prstGeom prst="curvedConnector3">
            <a:avLst>
              <a:gd fmla="val -39689583" name="adj1"/>
            </a:avLst>
          </a:prstGeom>
          <a:noFill/>
          <a:ln cap="flat" cmpd="sng" w="28575">
            <a:solidFill>
              <a:schemeClr val="dk2"/>
            </a:solidFill>
            <a:prstDash val="solid"/>
            <a:round/>
            <a:headEnd len="med" w="med" type="none"/>
            <a:tailEnd len="med" w="med" type="triangle"/>
          </a:ln>
        </p:spPr>
      </p:cxnSp>
      <p:sp>
        <p:nvSpPr>
          <p:cNvPr id="102" name="Google Shape;102;p16"/>
          <p:cNvSpPr/>
          <p:nvPr/>
        </p:nvSpPr>
        <p:spPr>
          <a:xfrm>
            <a:off x="7217350" y="2415075"/>
            <a:ext cx="1817100" cy="1028700"/>
          </a:xfrm>
          <a:prstGeom prst="roundRect">
            <a:avLst>
              <a:gd fmla="val 16667" name="adj"/>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000">
                <a:solidFill>
                  <a:schemeClr val="dk1"/>
                </a:solidFill>
              </a:rPr>
              <a:t>Interrupted Time Series</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7"/>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108" name="Google Shape;108;p17"/>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109" name="Google Shape;109;p17"/>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lang="en" sz="2400">
                <a:solidFill>
                  <a:srgbClr val="FFFFFF"/>
                </a:solidFill>
              </a:rPr>
              <a:t>Interrupted Time Series</a:t>
            </a:r>
            <a:endParaRPr b="1" i="0" sz="2400" u="none" cap="none" strike="noStrike">
              <a:solidFill>
                <a:srgbClr val="FFFFFF"/>
              </a:solidFill>
              <a:latin typeface="Arial"/>
              <a:ea typeface="Arial"/>
              <a:cs typeface="Arial"/>
              <a:sym typeface="Arial"/>
            </a:endParaRPr>
          </a:p>
        </p:txBody>
      </p:sp>
      <p:pic>
        <p:nvPicPr>
          <p:cNvPr id="110" name="Google Shape;110;p17"/>
          <p:cNvPicPr preferRelativeResize="0"/>
          <p:nvPr/>
        </p:nvPicPr>
        <p:blipFill>
          <a:blip r:embed="rId5">
            <a:alphaModFix/>
          </a:blip>
          <a:stretch>
            <a:fillRect/>
          </a:stretch>
        </p:blipFill>
        <p:spPr>
          <a:xfrm>
            <a:off x="5793723" y="622387"/>
            <a:ext cx="3350277" cy="2177849"/>
          </a:xfrm>
          <a:prstGeom prst="rect">
            <a:avLst/>
          </a:prstGeom>
          <a:noFill/>
          <a:ln>
            <a:noFill/>
          </a:ln>
        </p:spPr>
      </p:pic>
      <p:pic>
        <p:nvPicPr>
          <p:cNvPr id="111" name="Google Shape;111;p17"/>
          <p:cNvPicPr preferRelativeResize="0"/>
          <p:nvPr/>
        </p:nvPicPr>
        <p:blipFill>
          <a:blip r:embed="rId6">
            <a:alphaModFix/>
          </a:blip>
          <a:stretch>
            <a:fillRect/>
          </a:stretch>
        </p:blipFill>
        <p:spPr>
          <a:xfrm>
            <a:off x="5793731" y="2897300"/>
            <a:ext cx="3350270" cy="2177849"/>
          </a:xfrm>
          <a:prstGeom prst="rect">
            <a:avLst/>
          </a:prstGeom>
          <a:noFill/>
          <a:ln>
            <a:noFill/>
          </a:ln>
        </p:spPr>
      </p:pic>
      <p:sp>
        <p:nvSpPr>
          <p:cNvPr id="112" name="Google Shape;112;p17"/>
          <p:cNvSpPr/>
          <p:nvPr/>
        </p:nvSpPr>
        <p:spPr>
          <a:xfrm>
            <a:off x="214475" y="823625"/>
            <a:ext cx="50442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Model the treatment group over time</a:t>
            </a:r>
            <a:endParaRPr sz="2000">
              <a:solidFill>
                <a:schemeClr val="lt1"/>
              </a:solidFill>
            </a:endParaRPr>
          </a:p>
        </p:txBody>
      </p:sp>
      <p:sp>
        <p:nvSpPr>
          <p:cNvPr id="113" name="Google Shape;113;p17"/>
          <p:cNvSpPr/>
          <p:nvPr/>
        </p:nvSpPr>
        <p:spPr>
          <a:xfrm>
            <a:off x="214475" y="1486825"/>
            <a:ext cx="5044200" cy="593400"/>
          </a:xfrm>
          <a:prstGeom prst="roundRect">
            <a:avLst>
              <a:gd fmla="val 16667" name="adj"/>
            </a:avLst>
          </a:prstGeom>
          <a:solidFill>
            <a:schemeClr val="accent1"/>
          </a:solidFill>
          <a:ln>
            <a:noFill/>
          </a:ln>
        </p:spPr>
        <p:txBody>
          <a:bodyPr anchorCtr="0" anchor="ctr" bIns="91425" lIns="91425" spcFirstLastPara="1" rIns="95600" wrap="square" tIns="91425">
            <a:noAutofit/>
          </a:bodyPr>
          <a:lstStyle/>
          <a:p>
            <a:pPr indent="0" lvl="0" marL="0" rtl="0" algn="ctr">
              <a:spcBef>
                <a:spcPts val="0"/>
              </a:spcBef>
              <a:spcAft>
                <a:spcPts val="0"/>
              </a:spcAft>
              <a:buNone/>
            </a:pPr>
            <a:r>
              <a:rPr lang="en" sz="2000">
                <a:solidFill>
                  <a:schemeClr val="lt1"/>
                </a:solidFill>
              </a:rPr>
              <a:t>Allow the model to “break” at the beginning of treatment</a:t>
            </a:r>
            <a:endParaRPr sz="2000">
              <a:solidFill>
                <a:schemeClr val="lt1"/>
              </a:solidFill>
            </a:endParaRPr>
          </a:p>
        </p:txBody>
      </p:sp>
      <p:sp>
        <p:nvSpPr>
          <p:cNvPr id="114" name="Google Shape;114;p17"/>
          <p:cNvSpPr/>
          <p:nvPr/>
        </p:nvSpPr>
        <p:spPr>
          <a:xfrm>
            <a:off x="214475" y="2150025"/>
            <a:ext cx="5044200" cy="593400"/>
          </a:xfrm>
          <a:prstGeom prst="roundRect">
            <a:avLst>
              <a:gd fmla="val 16667" name="adj"/>
            </a:avLst>
          </a:prstGeom>
          <a:solidFill>
            <a:srgbClr val="1B940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The larger the gap outcome is, the larger the break</a:t>
            </a:r>
            <a:endParaRPr sz="2000">
              <a:solidFill>
                <a:schemeClr val="lt1"/>
              </a:solidFill>
            </a:endParaRPr>
          </a:p>
        </p:txBody>
      </p:sp>
      <p:sp>
        <p:nvSpPr>
          <p:cNvPr id="115" name="Google Shape;115;p17"/>
          <p:cNvSpPr/>
          <p:nvPr/>
        </p:nvSpPr>
        <p:spPr>
          <a:xfrm>
            <a:off x="214475" y="2813225"/>
            <a:ext cx="5044200" cy="593400"/>
          </a:xfrm>
          <a:prstGeom prst="roundRect">
            <a:avLst>
              <a:gd fmla="val 16667" name="adj"/>
            </a:avLst>
          </a:prstGeom>
          <a:solidFill>
            <a:schemeClr val="accent1"/>
          </a:solidFill>
          <a:ln>
            <a:noFill/>
          </a:ln>
        </p:spPr>
        <p:txBody>
          <a:bodyPr anchorCtr="0" anchor="ctr" bIns="91425" lIns="91425" spcFirstLastPara="1" rIns="95600" wrap="square" tIns="91425">
            <a:noAutofit/>
          </a:bodyPr>
          <a:lstStyle/>
          <a:p>
            <a:pPr indent="0" lvl="0" marL="0" rtl="0" algn="ctr">
              <a:spcBef>
                <a:spcPts val="0"/>
              </a:spcBef>
              <a:spcAft>
                <a:spcPts val="0"/>
              </a:spcAft>
              <a:buNone/>
            </a:pPr>
            <a:r>
              <a:rPr lang="en" sz="2000">
                <a:solidFill>
                  <a:schemeClr val="lt1"/>
                </a:solidFill>
              </a:rPr>
              <a:t>This can be made more robust by adding a control group</a:t>
            </a:r>
            <a:endParaRPr sz="2000">
              <a:solidFill>
                <a:schemeClr val="lt1"/>
              </a:solidFill>
            </a:endParaRPr>
          </a:p>
        </p:txBody>
      </p:sp>
      <p:sp>
        <p:nvSpPr>
          <p:cNvPr id="116" name="Google Shape;116;p17"/>
          <p:cNvSpPr/>
          <p:nvPr/>
        </p:nvSpPr>
        <p:spPr>
          <a:xfrm>
            <a:off x="214475" y="4300050"/>
            <a:ext cx="5044200" cy="5934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Also known as Regression Discontinuity</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1014036" y="593400"/>
            <a:ext cx="7115940" cy="4550100"/>
          </a:xfrm>
          <a:prstGeom prst="rect">
            <a:avLst/>
          </a:prstGeom>
          <a:noFill/>
          <a:ln>
            <a:noFill/>
          </a:ln>
        </p:spPr>
      </p:pic>
      <p:pic>
        <p:nvPicPr>
          <p:cNvPr id="122" name="Google Shape;122;p18"/>
          <p:cNvPicPr preferRelativeResize="0"/>
          <p:nvPr/>
        </p:nvPicPr>
        <p:blipFill rotWithShape="1">
          <a:blip r:embed="rId4">
            <a:alphaModFix/>
          </a:blip>
          <a:srcRect b="44758" l="0" r="0" t="44757"/>
          <a:stretch/>
        </p:blipFill>
        <p:spPr>
          <a:xfrm>
            <a:off x="0" y="0"/>
            <a:ext cx="9144000" cy="593398"/>
          </a:xfrm>
          <a:prstGeom prst="rect">
            <a:avLst/>
          </a:prstGeom>
          <a:noFill/>
          <a:ln>
            <a:noFill/>
          </a:ln>
        </p:spPr>
      </p:pic>
      <p:pic>
        <p:nvPicPr>
          <p:cNvPr descr="GRIDS logo.png" id="123" name="Google Shape;123;p18"/>
          <p:cNvPicPr preferRelativeResize="0"/>
          <p:nvPr/>
        </p:nvPicPr>
        <p:blipFill rotWithShape="1">
          <a:blip r:embed="rId5">
            <a:alphaModFix/>
          </a:blip>
          <a:srcRect b="0" l="0" r="0" t="0"/>
          <a:stretch/>
        </p:blipFill>
        <p:spPr>
          <a:xfrm>
            <a:off x="7264125" y="147687"/>
            <a:ext cx="1651275" cy="298025"/>
          </a:xfrm>
          <a:prstGeom prst="rect">
            <a:avLst/>
          </a:prstGeom>
          <a:noFill/>
          <a:ln>
            <a:noFill/>
          </a:ln>
        </p:spPr>
      </p:pic>
      <p:sp>
        <p:nvSpPr>
          <p:cNvPr id="124" name="Google Shape;124;p18"/>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How Many Days to Use?</a:t>
            </a:r>
            <a:endParaRPr b="1" i="0" sz="2400" u="none" cap="none" strike="noStrike">
              <a:solidFill>
                <a:srgbClr val="FFFFFF"/>
              </a:solidFill>
              <a:latin typeface="Arial"/>
              <a:ea typeface="Arial"/>
              <a:cs typeface="Arial"/>
              <a:sym typeface="Arial"/>
            </a:endParaRPr>
          </a:p>
        </p:txBody>
      </p:sp>
      <p:sp>
        <p:nvSpPr>
          <p:cNvPr id="125" name="Google Shape;125;p18"/>
          <p:cNvSpPr/>
          <p:nvPr/>
        </p:nvSpPr>
        <p:spPr>
          <a:xfrm>
            <a:off x="3494050" y="1877325"/>
            <a:ext cx="1065900" cy="2641200"/>
          </a:xfrm>
          <a:prstGeom prst="rect">
            <a:avLst/>
          </a:prstGeom>
          <a:solidFill>
            <a:srgbClr val="99999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txBox="1"/>
          <p:nvPr/>
        </p:nvSpPr>
        <p:spPr>
          <a:xfrm>
            <a:off x="4726925" y="2621800"/>
            <a:ext cx="7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d</a:t>
            </a:r>
            <a:r>
              <a:rPr b="1" lang="en">
                <a:solidFill>
                  <a:srgbClr val="FF0000"/>
                </a:solidFill>
              </a:rPr>
              <a:t>ay -1</a:t>
            </a:r>
            <a:endParaRPr b="1">
              <a:solidFill>
                <a:srgbClr val="FF0000"/>
              </a:solidFill>
            </a:endParaRPr>
          </a:p>
        </p:txBody>
      </p:sp>
      <p:sp>
        <p:nvSpPr>
          <p:cNvPr id="127" name="Google Shape;127;p18"/>
          <p:cNvSpPr/>
          <p:nvPr/>
        </p:nvSpPr>
        <p:spPr>
          <a:xfrm rot="5400000">
            <a:off x="3894850" y="1244700"/>
            <a:ext cx="264300" cy="1130700"/>
          </a:xfrm>
          <a:prstGeom prst="leftBrace">
            <a:avLst>
              <a:gd fmla="val 50000" name="adj1"/>
              <a:gd fmla="val 50000" name="adj2"/>
            </a:avLst>
          </a:prstGeom>
          <a:noFill/>
          <a:ln cap="flat" cmpd="sng" w="38100">
            <a:solidFill>
              <a:srgbClr val="1B94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nvSpPr>
        <p:spPr>
          <a:xfrm>
            <a:off x="3481500" y="1108650"/>
            <a:ext cx="11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B940D"/>
                </a:solidFill>
              </a:rPr>
              <a:t>10-day bandwidth</a:t>
            </a:r>
            <a:endParaRPr b="1">
              <a:solidFill>
                <a:srgbClr val="1B940D"/>
              </a:solidFill>
            </a:endParaRPr>
          </a:p>
        </p:txBody>
      </p:sp>
      <p:sp>
        <p:nvSpPr>
          <p:cNvPr id="129" name="Google Shape;129;p18"/>
          <p:cNvSpPr txBox="1"/>
          <p:nvPr/>
        </p:nvSpPr>
        <p:spPr>
          <a:xfrm>
            <a:off x="4724875" y="1014725"/>
            <a:ext cx="23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 @-1 Truth, C @-1 Truth]</a:t>
            </a:r>
            <a:endParaRPr/>
          </a:p>
        </p:txBody>
      </p:sp>
      <p:sp>
        <p:nvSpPr>
          <p:cNvPr id="130" name="Google Shape;130;p18"/>
          <p:cNvSpPr txBox="1"/>
          <p:nvPr/>
        </p:nvSpPr>
        <p:spPr>
          <a:xfrm>
            <a:off x="4724875" y="1414925"/>
            <a:ext cx="23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 @-1 Pred, C @-1 Pred]</a:t>
            </a:r>
            <a:endParaRPr/>
          </a:p>
        </p:txBody>
      </p:sp>
      <p:sp>
        <p:nvSpPr>
          <p:cNvPr id="131" name="Google Shape;131;p18"/>
          <p:cNvSpPr/>
          <p:nvPr/>
        </p:nvSpPr>
        <p:spPr>
          <a:xfrm>
            <a:off x="4495330" y="2818007"/>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4495330" y="4040388"/>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9"/>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138" name="Google Shape;138;p19"/>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139" name="Google Shape;139;p19"/>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How Many Days to Use?</a:t>
            </a:r>
            <a:endParaRPr b="1" i="0" sz="2400" u="none" cap="none" strike="noStrike">
              <a:solidFill>
                <a:srgbClr val="FFFFFF"/>
              </a:solidFill>
              <a:latin typeface="Arial"/>
              <a:ea typeface="Arial"/>
              <a:cs typeface="Arial"/>
              <a:sym typeface="Arial"/>
            </a:endParaRPr>
          </a:p>
        </p:txBody>
      </p:sp>
      <p:sp>
        <p:nvSpPr>
          <p:cNvPr id="140" name="Google Shape;140;p19"/>
          <p:cNvSpPr/>
          <p:nvPr/>
        </p:nvSpPr>
        <p:spPr>
          <a:xfrm>
            <a:off x="4493268" y="4024863"/>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9"/>
          <p:cNvPicPr preferRelativeResize="0"/>
          <p:nvPr/>
        </p:nvPicPr>
        <p:blipFill>
          <a:blip r:embed="rId5">
            <a:alphaModFix/>
          </a:blip>
          <a:stretch>
            <a:fillRect/>
          </a:stretch>
        </p:blipFill>
        <p:spPr>
          <a:xfrm>
            <a:off x="1014036" y="593400"/>
            <a:ext cx="7115940" cy="4550100"/>
          </a:xfrm>
          <a:prstGeom prst="rect">
            <a:avLst/>
          </a:prstGeom>
          <a:noFill/>
          <a:ln>
            <a:noFill/>
          </a:ln>
        </p:spPr>
      </p:pic>
      <p:sp>
        <p:nvSpPr>
          <p:cNvPr id="142" name="Google Shape;142;p19"/>
          <p:cNvSpPr/>
          <p:nvPr/>
        </p:nvSpPr>
        <p:spPr>
          <a:xfrm>
            <a:off x="3378720" y="1877325"/>
            <a:ext cx="1065900" cy="2641200"/>
          </a:xfrm>
          <a:prstGeom prst="rect">
            <a:avLst/>
          </a:prstGeom>
          <a:solidFill>
            <a:srgbClr val="99999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txBox="1"/>
          <p:nvPr/>
        </p:nvSpPr>
        <p:spPr>
          <a:xfrm>
            <a:off x="4726925" y="2621800"/>
            <a:ext cx="7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day -2</a:t>
            </a:r>
            <a:endParaRPr b="1">
              <a:solidFill>
                <a:srgbClr val="FF0000"/>
              </a:solidFill>
            </a:endParaRPr>
          </a:p>
        </p:txBody>
      </p:sp>
      <p:sp>
        <p:nvSpPr>
          <p:cNvPr id="144" name="Google Shape;144;p19"/>
          <p:cNvSpPr/>
          <p:nvPr/>
        </p:nvSpPr>
        <p:spPr>
          <a:xfrm rot="5400000">
            <a:off x="3779520" y="1244700"/>
            <a:ext cx="264300" cy="1130700"/>
          </a:xfrm>
          <a:prstGeom prst="leftBrace">
            <a:avLst>
              <a:gd fmla="val 50000" name="adj1"/>
              <a:gd fmla="val 50000" name="adj2"/>
            </a:avLst>
          </a:prstGeom>
          <a:noFill/>
          <a:ln cap="flat" cmpd="sng" w="38100">
            <a:solidFill>
              <a:srgbClr val="1B94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txBox="1"/>
          <p:nvPr/>
        </p:nvSpPr>
        <p:spPr>
          <a:xfrm>
            <a:off x="3346325" y="1108650"/>
            <a:ext cx="11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B940D"/>
                </a:solidFill>
              </a:rPr>
              <a:t>10-day bandwidth</a:t>
            </a:r>
            <a:endParaRPr b="1">
              <a:solidFill>
                <a:srgbClr val="1B940D"/>
              </a:solidFill>
            </a:endParaRPr>
          </a:p>
        </p:txBody>
      </p:sp>
      <p:sp>
        <p:nvSpPr>
          <p:cNvPr id="146" name="Google Shape;146;p19"/>
          <p:cNvSpPr txBox="1"/>
          <p:nvPr/>
        </p:nvSpPr>
        <p:spPr>
          <a:xfrm>
            <a:off x="4724875" y="1014725"/>
            <a:ext cx="46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 @-1 Truth, C @-1 Truth, T @-2 Truth, C @-2 Truth]</a:t>
            </a:r>
            <a:endParaRPr/>
          </a:p>
        </p:txBody>
      </p:sp>
      <p:sp>
        <p:nvSpPr>
          <p:cNvPr id="147" name="Google Shape;147;p19"/>
          <p:cNvSpPr txBox="1"/>
          <p:nvPr/>
        </p:nvSpPr>
        <p:spPr>
          <a:xfrm>
            <a:off x="4724875" y="1414925"/>
            <a:ext cx="46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 @-1 Pred, C @-1 Pred, T @-2 Pred, C @-2 Pred]</a:t>
            </a:r>
            <a:endParaRPr/>
          </a:p>
        </p:txBody>
      </p:sp>
      <p:sp>
        <p:nvSpPr>
          <p:cNvPr id="148" name="Google Shape;148;p19"/>
          <p:cNvSpPr/>
          <p:nvPr/>
        </p:nvSpPr>
        <p:spPr>
          <a:xfrm>
            <a:off x="4389880" y="4108300"/>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4389872" y="3309200"/>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0"/>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155" name="Google Shape;155;p20"/>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156" name="Google Shape;156;p20"/>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How Many Days to Use?</a:t>
            </a:r>
            <a:endParaRPr b="1" i="0" sz="2400" u="none" cap="none" strike="noStrike">
              <a:solidFill>
                <a:srgbClr val="FFFFFF"/>
              </a:solidFill>
              <a:latin typeface="Arial"/>
              <a:ea typeface="Arial"/>
              <a:cs typeface="Arial"/>
              <a:sym typeface="Arial"/>
            </a:endParaRPr>
          </a:p>
        </p:txBody>
      </p:sp>
      <p:sp>
        <p:nvSpPr>
          <p:cNvPr id="157" name="Google Shape;157;p20"/>
          <p:cNvSpPr/>
          <p:nvPr/>
        </p:nvSpPr>
        <p:spPr>
          <a:xfrm>
            <a:off x="4493268" y="4024863"/>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0"/>
          <p:cNvPicPr preferRelativeResize="0"/>
          <p:nvPr/>
        </p:nvPicPr>
        <p:blipFill>
          <a:blip r:embed="rId5">
            <a:alphaModFix/>
          </a:blip>
          <a:stretch>
            <a:fillRect/>
          </a:stretch>
        </p:blipFill>
        <p:spPr>
          <a:xfrm>
            <a:off x="1014036" y="593400"/>
            <a:ext cx="7115940" cy="4550100"/>
          </a:xfrm>
          <a:prstGeom prst="rect">
            <a:avLst/>
          </a:prstGeom>
          <a:noFill/>
          <a:ln>
            <a:noFill/>
          </a:ln>
        </p:spPr>
      </p:pic>
      <p:sp>
        <p:nvSpPr>
          <p:cNvPr id="159" name="Google Shape;159;p20"/>
          <p:cNvSpPr/>
          <p:nvPr/>
        </p:nvSpPr>
        <p:spPr>
          <a:xfrm>
            <a:off x="3274718" y="1877325"/>
            <a:ext cx="1065900" cy="2641200"/>
          </a:xfrm>
          <a:prstGeom prst="rect">
            <a:avLst/>
          </a:prstGeom>
          <a:solidFill>
            <a:srgbClr val="99999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txBox="1"/>
          <p:nvPr/>
        </p:nvSpPr>
        <p:spPr>
          <a:xfrm>
            <a:off x="4726925" y="2621800"/>
            <a:ext cx="7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day -3</a:t>
            </a:r>
            <a:endParaRPr b="1">
              <a:solidFill>
                <a:srgbClr val="FF0000"/>
              </a:solidFill>
            </a:endParaRPr>
          </a:p>
        </p:txBody>
      </p:sp>
      <p:sp>
        <p:nvSpPr>
          <p:cNvPr id="161" name="Google Shape;161;p20"/>
          <p:cNvSpPr/>
          <p:nvPr/>
        </p:nvSpPr>
        <p:spPr>
          <a:xfrm rot="5400000">
            <a:off x="3675518" y="1244700"/>
            <a:ext cx="264300" cy="1130700"/>
          </a:xfrm>
          <a:prstGeom prst="leftBrace">
            <a:avLst>
              <a:gd fmla="val 50000" name="adj1"/>
              <a:gd fmla="val 50000" name="adj2"/>
            </a:avLst>
          </a:prstGeom>
          <a:noFill/>
          <a:ln cap="flat" cmpd="sng" w="38100">
            <a:solidFill>
              <a:srgbClr val="1B94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txBox="1"/>
          <p:nvPr/>
        </p:nvSpPr>
        <p:spPr>
          <a:xfrm>
            <a:off x="3242322" y="1117925"/>
            <a:ext cx="11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B940D"/>
                </a:solidFill>
              </a:rPr>
              <a:t>10-day bandwidth</a:t>
            </a:r>
            <a:endParaRPr b="1">
              <a:solidFill>
                <a:srgbClr val="1B940D"/>
              </a:solidFill>
            </a:endParaRPr>
          </a:p>
        </p:txBody>
      </p:sp>
      <p:sp>
        <p:nvSpPr>
          <p:cNvPr id="163" name="Google Shape;163;p20"/>
          <p:cNvSpPr txBox="1"/>
          <p:nvPr/>
        </p:nvSpPr>
        <p:spPr>
          <a:xfrm>
            <a:off x="5525775" y="1117925"/>
            <a:ext cx="31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t>How many days back to go?</a:t>
            </a:r>
            <a:endParaRPr sz="1800" u="sng"/>
          </a:p>
        </p:txBody>
      </p:sp>
      <p:sp>
        <p:nvSpPr>
          <p:cNvPr id="164" name="Google Shape;164;p20"/>
          <p:cNvSpPr/>
          <p:nvPr/>
        </p:nvSpPr>
        <p:spPr>
          <a:xfrm>
            <a:off x="4280207" y="3568693"/>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4280209" y="4069160"/>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5370675" y="1491600"/>
            <a:ext cx="3464700" cy="88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 my data I tested 10, 20, 30, …,100 days (folds) and after ~50 folds results are stable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1"/>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172" name="Google Shape;172;p21"/>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173" name="Google Shape;173;p21"/>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2400">
                <a:solidFill>
                  <a:schemeClr val="lt1"/>
                </a:solidFill>
              </a:rPr>
              <a:t>How Many Days to Use?</a:t>
            </a:r>
            <a:endParaRPr b="1" i="0" sz="2400" u="none" cap="none" strike="noStrike">
              <a:solidFill>
                <a:srgbClr val="FFFFFF"/>
              </a:solidFill>
              <a:latin typeface="Arial"/>
              <a:ea typeface="Arial"/>
              <a:cs typeface="Arial"/>
              <a:sym typeface="Arial"/>
            </a:endParaRPr>
          </a:p>
        </p:txBody>
      </p:sp>
      <p:sp>
        <p:nvSpPr>
          <p:cNvPr id="174" name="Google Shape;174;p21"/>
          <p:cNvSpPr/>
          <p:nvPr/>
        </p:nvSpPr>
        <p:spPr>
          <a:xfrm>
            <a:off x="4493268" y="4024863"/>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1"/>
          <p:cNvPicPr preferRelativeResize="0"/>
          <p:nvPr/>
        </p:nvPicPr>
        <p:blipFill>
          <a:blip r:embed="rId5">
            <a:alphaModFix/>
          </a:blip>
          <a:stretch>
            <a:fillRect/>
          </a:stretch>
        </p:blipFill>
        <p:spPr>
          <a:xfrm>
            <a:off x="1014036" y="593400"/>
            <a:ext cx="7115940" cy="4550100"/>
          </a:xfrm>
          <a:prstGeom prst="rect">
            <a:avLst/>
          </a:prstGeom>
          <a:noFill/>
          <a:ln>
            <a:noFill/>
          </a:ln>
        </p:spPr>
      </p:pic>
      <p:sp>
        <p:nvSpPr>
          <p:cNvPr id="176" name="Google Shape;176;p21"/>
          <p:cNvSpPr/>
          <p:nvPr/>
        </p:nvSpPr>
        <p:spPr>
          <a:xfrm>
            <a:off x="2734129" y="1877325"/>
            <a:ext cx="1606500" cy="2641200"/>
          </a:xfrm>
          <a:prstGeom prst="rect">
            <a:avLst/>
          </a:prstGeom>
          <a:solidFill>
            <a:srgbClr val="99999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txBox="1"/>
          <p:nvPr/>
        </p:nvSpPr>
        <p:spPr>
          <a:xfrm>
            <a:off x="4726925" y="2621800"/>
            <a:ext cx="7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day -3</a:t>
            </a:r>
            <a:endParaRPr b="1">
              <a:solidFill>
                <a:srgbClr val="FF0000"/>
              </a:solidFill>
            </a:endParaRPr>
          </a:p>
        </p:txBody>
      </p:sp>
      <p:sp>
        <p:nvSpPr>
          <p:cNvPr id="178" name="Google Shape;178;p21"/>
          <p:cNvSpPr/>
          <p:nvPr/>
        </p:nvSpPr>
        <p:spPr>
          <a:xfrm rot="5400000">
            <a:off x="3405229" y="958225"/>
            <a:ext cx="264300" cy="1685100"/>
          </a:xfrm>
          <a:prstGeom prst="leftBrace">
            <a:avLst>
              <a:gd fmla="val 50000" name="adj1"/>
              <a:gd fmla="val 50000" name="adj2"/>
            </a:avLst>
          </a:prstGeom>
          <a:noFill/>
          <a:ln cap="flat" cmpd="sng" w="38100">
            <a:solidFill>
              <a:srgbClr val="1B94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txBox="1"/>
          <p:nvPr/>
        </p:nvSpPr>
        <p:spPr>
          <a:xfrm>
            <a:off x="3242322" y="1117925"/>
            <a:ext cx="11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B940D"/>
                </a:solidFill>
              </a:rPr>
              <a:t>15-day bandwidth</a:t>
            </a:r>
            <a:endParaRPr b="1">
              <a:solidFill>
                <a:srgbClr val="1B940D"/>
              </a:solidFill>
            </a:endParaRPr>
          </a:p>
        </p:txBody>
      </p:sp>
      <p:sp>
        <p:nvSpPr>
          <p:cNvPr id="180" name="Google Shape;180;p21"/>
          <p:cNvSpPr/>
          <p:nvPr/>
        </p:nvSpPr>
        <p:spPr>
          <a:xfrm>
            <a:off x="4280207" y="3568693"/>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4280209" y="4069160"/>
            <a:ext cx="231600" cy="20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